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695" r:id="rId2"/>
    <p:sldId id="739" r:id="rId3"/>
    <p:sldId id="995" r:id="rId4"/>
    <p:sldId id="852" r:id="rId5"/>
    <p:sldId id="996" r:id="rId6"/>
    <p:sldId id="741" r:id="rId7"/>
    <p:sldId id="953" r:id="rId8"/>
    <p:sldId id="954" r:id="rId9"/>
    <p:sldId id="955" r:id="rId10"/>
    <p:sldId id="956" r:id="rId11"/>
    <p:sldId id="957" r:id="rId12"/>
    <p:sldId id="958" r:id="rId13"/>
    <p:sldId id="959" r:id="rId14"/>
    <p:sldId id="960" r:id="rId15"/>
    <p:sldId id="961" r:id="rId16"/>
    <p:sldId id="962" r:id="rId17"/>
    <p:sldId id="963" r:id="rId18"/>
    <p:sldId id="964" r:id="rId19"/>
    <p:sldId id="987" r:id="rId20"/>
    <p:sldId id="988" r:id="rId21"/>
    <p:sldId id="989" r:id="rId22"/>
    <p:sldId id="990" r:id="rId23"/>
    <p:sldId id="991" r:id="rId24"/>
    <p:sldId id="992" r:id="rId25"/>
    <p:sldId id="993" r:id="rId26"/>
    <p:sldId id="994" r:id="rId27"/>
    <p:sldId id="770" r:id="rId28"/>
    <p:sldId id="746" r:id="rId29"/>
    <p:sldId id="710" r:id="rId30"/>
    <p:sldId id="711" r:id="rId31"/>
    <p:sldId id="706" r:id="rId32"/>
    <p:sldId id="736" r:id="rId33"/>
    <p:sldId id="997" r:id="rId34"/>
    <p:sldId id="998" r:id="rId35"/>
    <p:sldId id="999" r:id="rId36"/>
    <p:sldId id="1000" r:id="rId37"/>
    <p:sldId id="1001" r:id="rId38"/>
    <p:sldId id="1002" r:id="rId39"/>
    <p:sldId id="1003" r:id="rId40"/>
    <p:sldId id="1004" r:id="rId41"/>
    <p:sldId id="1005" r:id="rId42"/>
    <p:sldId id="1006" r:id="rId43"/>
    <p:sldId id="1007" r:id="rId44"/>
    <p:sldId id="1008" r:id="rId45"/>
    <p:sldId id="707" r:id="rId46"/>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42" autoAdjust="0"/>
    <p:restoredTop sz="94660"/>
  </p:normalViewPr>
  <p:slideViewPr>
    <p:cSldViewPr snapToGrid="0">
      <p:cViewPr varScale="1">
        <p:scale>
          <a:sx n="79" d="100"/>
          <a:sy n="79" d="100"/>
        </p:scale>
        <p:origin x="-586" y="-1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493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a:t>
            </a:r>
            <a:r>
              <a:rPr lang="en-US" sz="3200" dirty="0" smtClean="0">
                <a:solidFill>
                  <a:schemeClr val="accent2">
                    <a:lumMod val="50000"/>
                  </a:schemeClr>
                </a:solidFill>
              </a:rPr>
              <a:t>– NANDED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4224507940"/>
              </p:ext>
            </p:extLst>
          </p:nvPr>
        </p:nvGraphicFramePr>
        <p:xfrm>
          <a:off x="497929" y="1113183"/>
          <a:ext cx="11437398" cy="593185"/>
        </p:xfrm>
        <a:graphic>
          <a:graphicData uri="http://schemas.openxmlformats.org/drawingml/2006/table">
            <a:tbl>
              <a:tblPr/>
              <a:tblGrid>
                <a:gridCol w="562125">
                  <a:extLst>
                    <a:ext uri="{9D8B030D-6E8A-4147-A177-3AD203B41FA5}">
                      <a16:colId xmlns="" xmlns:a16="http://schemas.microsoft.com/office/drawing/2014/main" val="20000"/>
                    </a:ext>
                  </a:extLst>
                </a:gridCol>
                <a:gridCol w="1681157">
                  <a:extLst>
                    <a:ext uri="{9D8B030D-6E8A-4147-A177-3AD203B41FA5}">
                      <a16:colId xmlns="" xmlns:a16="http://schemas.microsoft.com/office/drawing/2014/main" val="20001"/>
                    </a:ext>
                  </a:extLst>
                </a:gridCol>
                <a:gridCol w="3567603">
                  <a:extLst>
                    <a:ext uri="{9D8B030D-6E8A-4147-A177-3AD203B41FA5}">
                      <a16:colId xmlns="" xmlns:a16="http://schemas.microsoft.com/office/drawing/2014/main" val="20002"/>
                    </a:ext>
                  </a:extLst>
                </a:gridCol>
                <a:gridCol w="1579684">
                  <a:extLst>
                    <a:ext uri="{9D8B030D-6E8A-4147-A177-3AD203B41FA5}">
                      <a16:colId xmlns="" xmlns:a16="http://schemas.microsoft.com/office/drawing/2014/main" val="20003"/>
                    </a:ext>
                  </a:extLst>
                </a:gridCol>
                <a:gridCol w="1331193">
                  <a:extLst>
                    <a:ext uri="{9D8B030D-6E8A-4147-A177-3AD203B41FA5}">
                      <a16:colId xmlns="" xmlns:a16="http://schemas.microsoft.com/office/drawing/2014/main" val="20004"/>
                    </a:ext>
                  </a:extLst>
                </a:gridCol>
                <a:gridCol w="1490938">
                  <a:extLst>
                    <a:ext uri="{9D8B030D-6E8A-4147-A177-3AD203B41FA5}">
                      <a16:colId xmlns="" xmlns:a16="http://schemas.microsoft.com/office/drawing/2014/main" val="20005"/>
                    </a:ext>
                  </a:extLst>
                </a:gridCol>
                <a:gridCol w="1224698">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69031849"/>
              </p:ext>
            </p:extLst>
          </p:nvPr>
        </p:nvGraphicFramePr>
        <p:xfrm>
          <a:off x="497929" y="1706366"/>
          <a:ext cx="11437398" cy="4988347"/>
        </p:xfrm>
        <a:graphic>
          <a:graphicData uri="http://schemas.openxmlformats.org/drawingml/2006/table">
            <a:tbl>
              <a:tblPr/>
              <a:tblGrid>
                <a:gridCol w="562125">
                  <a:extLst>
                    <a:ext uri="{9D8B030D-6E8A-4147-A177-3AD203B41FA5}">
                      <a16:colId xmlns="" xmlns:a16="http://schemas.microsoft.com/office/drawing/2014/main" val="232975009"/>
                    </a:ext>
                  </a:extLst>
                </a:gridCol>
                <a:gridCol w="1681157">
                  <a:extLst>
                    <a:ext uri="{9D8B030D-6E8A-4147-A177-3AD203B41FA5}">
                      <a16:colId xmlns="" xmlns:a16="http://schemas.microsoft.com/office/drawing/2014/main" val="785303415"/>
                    </a:ext>
                  </a:extLst>
                </a:gridCol>
                <a:gridCol w="3567603">
                  <a:extLst>
                    <a:ext uri="{9D8B030D-6E8A-4147-A177-3AD203B41FA5}">
                      <a16:colId xmlns="" xmlns:a16="http://schemas.microsoft.com/office/drawing/2014/main" val="2413870011"/>
                    </a:ext>
                  </a:extLst>
                </a:gridCol>
                <a:gridCol w="1579684">
                  <a:extLst>
                    <a:ext uri="{9D8B030D-6E8A-4147-A177-3AD203B41FA5}">
                      <a16:colId xmlns="" xmlns:a16="http://schemas.microsoft.com/office/drawing/2014/main" val="1904706511"/>
                    </a:ext>
                  </a:extLst>
                </a:gridCol>
                <a:gridCol w="1331193">
                  <a:extLst>
                    <a:ext uri="{9D8B030D-6E8A-4147-A177-3AD203B41FA5}">
                      <a16:colId xmlns="" xmlns:a16="http://schemas.microsoft.com/office/drawing/2014/main" val="1261089464"/>
                    </a:ext>
                  </a:extLst>
                </a:gridCol>
                <a:gridCol w="1490938">
                  <a:extLst>
                    <a:ext uri="{9D8B030D-6E8A-4147-A177-3AD203B41FA5}">
                      <a16:colId xmlns="" xmlns:a16="http://schemas.microsoft.com/office/drawing/2014/main" val="3569328776"/>
                    </a:ext>
                  </a:extLst>
                </a:gridCol>
                <a:gridCol w="1224698">
                  <a:extLst>
                    <a:ext uri="{9D8B030D-6E8A-4147-A177-3AD203B41FA5}">
                      <a16:colId xmlns="" xmlns:a16="http://schemas.microsoft.com/office/drawing/2014/main" val="1379136875"/>
                    </a:ext>
                  </a:extLst>
                </a:gridCol>
              </a:tblGrid>
              <a:tr h="348530">
                <a:tc>
                  <a:txBody>
                    <a:bodyPr/>
                    <a:lstStyle/>
                    <a:p>
                      <a:pPr algn="ctr" fontAlgn="ctr"/>
                      <a:r>
                        <a:rPr lang="en-IN" sz="1400" b="0" i="0" u="none" strike="noStrike" dirty="0" smtClean="0">
                          <a:solidFill>
                            <a:srgbClr val="000000"/>
                          </a:solidFill>
                          <a:effectLst/>
                          <a:latin typeface="Calibri"/>
                        </a:rPr>
                        <a:t>49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Chikhalbhosi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Vasant Ganpatrao Kambale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59,75,201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48530">
                <a:tc>
                  <a:txBody>
                    <a:bodyPr/>
                    <a:lstStyle/>
                    <a:p>
                      <a:pPr algn="ctr" fontAlgn="ctr"/>
                      <a:r>
                        <a:rPr lang="en-IN" sz="1400" b="0" i="0" u="none" strike="noStrike" smtClean="0">
                          <a:solidFill>
                            <a:srgbClr val="000000"/>
                          </a:solidFill>
                          <a:effectLst/>
                          <a:latin typeface="Calibri"/>
                        </a:rPr>
                        <a:t>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Guttewadi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Ramkishan 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44,31,516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48530">
                <a:tc>
                  <a:txBody>
                    <a:bodyPr/>
                    <a:lstStyle/>
                    <a:p>
                      <a:pPr algn="ctr" fontAlgn="ctr"/>
                      <a:r>
                        <a:rPr lang="en-IN" sz="1400" b="0" i="0" u="none" strike="noStrike" smtClean="0">
                          <a:solidFill>
                            <a:srgbClr val="000000"/>
                          </a:solidFill>
                          <a:effectLst/>
                          <a:latin typeface="Calibri"/>
                        </a:rPr>
                        <a:t>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Kalhali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48530">
                <a:tc>
                  <a:txBody>
                    <a:bodyPr/>
                    <a:lstStyle/>
                    <a:p>
                      <a:pPr algn="ctr" fontAlgn="ctr"/>
                      <a:r>
                        <a:rPr lang="en-IN" sz="1400" b="0" i="0" u="none" strike="noStrike" smtClean="0">
                          <a:solidFill>
                            <a:srgbClr val="000000"/>
                          </a:solidFill>
                          <a:effectLst/>
                          <a:latin typeface="Calibri"/>
                        </a:rPr>
                        <a:t>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Patalganga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Santosh K. Aade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34,30,078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48530">
                <a:tc>
                  <a:txBody>
                    <a:bodyPr/>
                    <a:lstStyle/>
                    <a:p>
                      <a:pPr algn="ctr" fontAlgn="ctr"/>
                      <a:r>
                        <a:rPr lang="en-IN" sz="1400" b="0" i="0" u="none" strike="noStrike" smtClean="0">
                          <a:solidFill>
                            <a:srgbClr val="000000"/>
                          </a:solidFill>
                          <a:effectLst/>
                          <a:latin typeface="Calibri"/>
                        </a:rPr>
                        <a:t>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Bhojuchiwadi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98,37,500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48530">
                <a:tc>
                  <a:txBody>
                    <a:bodyPr/>
                    <a:lstStyle/>
                    <a:p>
                      <a:pPr algn="ctr" fontAlgn="ctr"/>
                      <a:r>
                        <a:rPr lang="en-IN" sz="1400" b="0" i="0" u="none" strike="noStrike" smtClean="0">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Warkhrad &amp; 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Nageshkumar Ishwarrao Latpate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79,45,513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45745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Kotbzar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Adnan Rashed, (P.P) Mahomad Adnan Rashed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65,35,923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Bolka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Mahalaxmi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1,11,48,402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Panshevadi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Deepak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1,64,29,741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Ambulga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1,66,58,206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Shekapur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1,67,67,140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Digras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Mahaveer Gurunath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1,47,14,328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Mahalingi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95,16,336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4853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Ghodaj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Sayim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2,28,61,270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1397795649"/>
              </p:ext>
            </p:extLst>
          </p:nvPr>
        </p:nvGraphicFramePr>
        <p:xfrm>
          <a:off x="497929" y="1113183"/>
          <a:ext cx="11456647" cy="593185"/>
        </p:xfrm>
        <a:graphic>
          <a:graphicData uri="http://schemas.openxmlformats.org/drawingml/2006/table">
            <a:tbl>
              <a:tblPr/>
              <a:tblGrid>
                <a:gridCol w="563071">
                  <a:extLst>
                    <a:ext uri="{9D8B030D-6E8A-4147-A177-3AD203B41FA5}">
                      <a16:colId xmlns="" xmlns:a16="http://schemas.microsoft.com/office/drawing/2014/main" val="20000"/>
                    </a:ext>
                  </a:extLst>
                </a:gridCol>
                <a:gridCol w="1683986">
                  <a:extLst>
                    <a:ext uri="{9D8B030D-6E8A-4147-A177-3AD203B41FA5}">
                      <a16:colId xmlns="" xmlns:a16="http://schemas.microsoft.com/office/drawing/2014/main" val="20001"/>
                    </a:ext>
                  </a:extLst>
                </a:gridCol>
                <a:gridCol w="3573607">
                  <a:extLst>
                    <a:ext uri="{9D8B030D-6E8A-4147-A177-3AD203B41FA5}">
                      <a16:colId xmlns="" xmlns:a16="http://schemas.microsoft.com/office/drawing/2014/main" val="20002"/>
                    </a:ext>
                  </a:extLst>
                </a:gridCol>
                <a:gridCol w="1582343">
                  <a:extLst>
                    <a:ext uri="{9D8B030D-6E8A-4147-A177-3AD203B41FA5}">
                      <a16:colId xmlns="" xmlns:a16="http://schemas.microsoft.com/office/drawing/2014/main" val="20003"/>
                    </a:ext>
                  </a:extLst>
                </a:gridCol>
                <a:gridCol w="1333434">
                  <a:extLst>
                    <a:ext uri="{9D8B030D-6E8A-4147-A177-3AD203B41FA5}">
                      <a16:colId xmlns="" xmlns:a16="http://schemas.microsoft.com/office/drawing/2014/main" val="20004"/>
                    </a:ext>
                  </a:extLst>
                </a:gridCol>
                <a:gridCol w="1493447">
                  <a:extLst>
                    <a:ext uri="{9D8B030D-6E8A-4147-A177-3AD203B41FA5}">
                      <a16:colId xmlns="" xmlns:a16="http://schemas.microsoft.com/office/drawing/2014/main" val="20005"/>
                    </a:ext>
                  </a:extLst>
                </a:gridCol>
                <a:gridCol w="1226759">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23264449"/>
              </p:ext>
            </p:extLst>
          </p:nvPr>
        </p:nvGraphicFramePr>
        <p:xfrm>
          <a:off x="497929" y="1706369"/>
          <a:ext cx="11456648" cy="4653166"/>
        </p:xfrm>
        <a:graphic>
          <a:graphicData uri="http://schemas.openxmlformats.org/drawingml/2006/table">
            <a:tbl>
              <a:tblPr/>
              <a:tblGrid>
                <a:gridCol w="563071">
                  <a:extLst>
                    <a:ext uri="{9D8B030D-6E8A-4147-A177-3AD203B41FA5}">
                      <a16:colId xmlns="" xmlns:a16="http://schemas.microsoft.com/office/drawing/2014/main" val="232975009"/>
                    </a:ext>
                  </a:extLst>
                </a:gridCol>
                <a:gridCol w="1683986">
                  <a:extLst>
                    <a:ext uri="{9D8B030D-6E8A-4147-A177-3AD203B41FA5}">
                      <a16:colId xmlns="" xmlns:a16="http://schemas.microsoft.com/office/drawing/2014/main" val="785303415"/>
                    </a:ext>
                  </a:extLst>
                </a:gridCol>
                <a:gridCol w="3573607">
                  <a:extLst>
                    <a:ext uri="{9D8B030D-6E8A-4147-A177-3AD203B41FA5}">
                      <a16:colId xmlns="" xmlns:a16="http://schemas.microsoft.com/office/drawing/2014/main" val="2413870011"/>
                    </a:ext>
                  </a:extLst>
                </a:gridCol>
                <a:gridCol w="1582342">
                  <a:extLst>
                    <a:ext uri="{9D8B030D-6E8A-4147-A177-3AD203B41FA5}">
                      <a16:colId xmlns="" xmlns:a16="http://schemas.microsoft.com/office/drawing/2014/main" val="1904706511"/>
                    </a:ext>
                  </a:extLst>
                </a:gridCol>
                <a:gridCol w="1333434">
                  <a:extLst>
                    <a:ext uri="{9D8B030D-6E8A-4147-A177-3AD203B41FA5}">
                      <a16:colId xmlns="" xmlns:a16="http://schemas.microsoft.com/office/drawing/2014/main" val="1261089464"/>
                    </a:ext>
                  </a:extLst>
                </a:gridCol>
                <a:gridCol w="1493448">
                  <a:extLst>
                    <a:ext uri="{9D8B030D-6E8A-4147-A177-3AD203B41FA5}">
                      <a16:colId xmlns="" xmlns:a16="http://schemas.microsoft.com/office/drawing/2014/main" val="3569328776"/>
                    </a:ext>
                  </a:extLst>
                </a:gridCol>
                <a:gridCol w="1226760">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Rui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Adnan Rashed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2,86,44,984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Bamani Pk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Sanjeevani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2,05,08,631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Kalka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Ramesh Madhavrao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1,64,67,549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Kinwat</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Salaiguda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Narsinh Traders And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47,58,299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Jarur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71,00,208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Bodhadi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P Munde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1,58,08,701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23.43%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Malakjam 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Suryakant Lokhande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72,60,111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20.88%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Pimpalgaon Sindkhed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J.R.Deshmukh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1,04,73,695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95,22,454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Kanki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93,76,567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Maregaon Khalche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Mirza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1,14,60,096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Chikhali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Tamanna Infra Ventures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63,64,944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Navargaon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57,67,171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9.38%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3667005110"/>
              </p:ext>
            </p:extLst>
          </p:nvPr>
        </p:nvGraphicFramePr>
        <p:xfrm>
          <a:off x="497929" y="1113183"/>
          <a:ext cx="11485525" cy="593185"/>
        </p:xfrm>
        <a:graphic>
          <a:graphicData uri="http://schemas.openxmlformats.org/drawingml/2006/table">
            <a:tbl>
              <a:tblPr/>
              <a:tblGrid>
                <a:gridCol w="564491">
                  <a:extLst>
                    <a:ext uri="{9D8B030D-6E8A-4147-A177-3AD203B41FA5}">
                      <a16:colId xmlns="" xmlns:a16="http://schemas.microsoft.com/office/drawing/2014/main" val="20000"/>
                    </a:ext>
                  </a:extLst>
                </a:gridCol>
                <a:gridCol w="1688231">
                  <a:extLst>
                    <a:ext uri="{9D8B030D-6E8A-4147-A177-3AD203B41FA5}">
                      <a16:colId xmlns="" xmlns:a16="http://schemas.microsoft.com/office/drawing/2014/main" val="20001"/>
                    </a:ext>
                  </a:extLst>
                </a:gridCol>
                <a:gridCol w="3582615">
                  <a:extLst>
                    <a:ext uri="{9D8B030D-6E8A-4147-A177-3AD203B41FA5}">
                      <a16:colId xmlns="" xmlns:a16="http://schemas.microsoft.com/office/drawing/2014/main" val="20002"/>
                    </a:ext>
                  </a:extLst>
                </a:gridCol>
                <a:gridCol w="1586331">
                  <a:extLst>
                    <a:ext uri="{9D8B030D-6E8A-4147-A177-3AD203B41FA5}">
                      <a16:colId xmlns="" xmlns:a16="http://schemas.microsoft.com/office/drawing/2014/main" val="20003"/>
                    </a:ext>
                  </a:extLst>
                </a:gridCol>
                <a:gridCol w="1336795">
                  <a:extLst>
                    <a:ext uri="{9D8B030D-6E8A-4147-A177-3AD203B41FA5}">
                      <a16:colId xmlns="" xmlns:a16="http://schemas.microsoft.com/office/drawing/2014/main" val="20004"/>
                    </a:ext>
                  </a:extLst>
                </a:gridCol>
                <a:gridCol w="1497211">
                  <a:extLst>
                    <a:ext uri="{9D8B030D-6E8A-4147-A177-3AD203B41FA5}">
                      <a16:colId xmlns="" xmlns:a16="http://schemas.microsoft.com/office/drawing/2014/main" val="20005"/>
                    </a:ext>
                  </a:extLst>
                </a:gridCol>
                <a:gridCol w="122985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44368264"/>
              </p:ext>
            </p:extLst>
          </p:nvPr>
        </p:nvGraphicFramePr>
        <p:xfrm>
          <a:off x="497929" y="1706369"/>
          <a:ext cx="11475898" cy="4757042"/>
        </p:xfrm>
        <a:graphic>
          <a:graphicData uri="http://schemas.openxmlformats.org/drawingml/2006/table">
            <a:tbl>
              <a:tblPr/>
              <a:tblGrid>
                <a:gridCol w="564018">
                  <a:extLst>
                    <a:ext uri="{9D8B030D-6E8A-4147-A177-3AD203B41FA5}">
                      <a16:colId xmlns="" xmlns:a16="http://schemas.microsoft.com/office/drawing/2014/main" val="232975009"/>
                    </a:ext>
                  </a:extLst>
                </a:gridCol>
                <a:gridCol w="1686816">
                  <a:extLst>
                    <a:ext uri="{9D8B030D-6E8A-4147-A177-3AD203B41FA5}">
                      <a16:colId xmlns="" xmlns:a16="http://schemas.microsoft.com/office/drawing/2014/main" val="785303415"/>
                    </a:ext>
                  </a:extLst>
                </a:gridCol>
                <a:gridCol w="3579612">
                  <a:extLst>
                    <a:ext uri="{9D8B030D-6E8A-4147-A177-3AD203B41FA5}">
                      <a16:colId xmlns="" xmlns:a16="http://schemas.microsoft.com/office/drawing/2014/main" val="2413870011"/>
                    </a:ext>
                  </a:extLst>
                </a:gridCol>
                <a:gridCol w="1585001">
                  <a:extLst>
                    <a:ext uri="{9D8B030D-6E8A-4147-A177-3AD203B41FA5}">
                      <a16:colId xmlns="" xmlns:a16="http://schemas.microsoft.com/office/drawing/2014/main" val="1904706511"/>
                    </a:ext>
                  </a:extLst>
                </a:gridCol>
                <a:gridCol w="1335674">
                  <a:extLst>
                    <a:ext uri="{9D8B030D-6E8A-4147-A177-3AD203B41FA5}">
                      <a16:colId xmlns="" xmlns:a16="http://schemas.microsoft.com/office/drawing/2014/main" val="1261089464"/>
                    </a:ext>
                  </a:extLst>
                </a:gridCol>
                <a:gridCol w="1495956">
                  <a:extLst>
                    <a:ext uri="{9D8B030D-6E8A-4147-A177-3AD203B41FA5}">
                      <a16:colId xmlns="" xmlns:a16="http://schemas.microsoft.com/office/drawing/2014/main" val="3569328776"/>
                    </a:ext>
                  </a:extLst>
                </a:gridCol>
                <a:gridCol w="1228821">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76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Shirpur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82,82,081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77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Dhanora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Mauli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56,16,081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Paroti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50,98,160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Ganeshpur Navi Wasti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P.P.Devidas Jalba Gite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44,31,081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80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Chikhali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56,78,617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Andbori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Ashishkumar Ramakanrao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66,30,334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Nandgaon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P Mundhe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77,06,304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Chandrapur Navi Wasti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Shivprasad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62,82,839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Malakjam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Narayan Ramrao Tamanna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1,07,96,359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Loha</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 And Steel Work (P.P.) Shiakh Nazir Ahemad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1,00,41,815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91,30,672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Mangrul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Dnyaneshwar Hake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66,63,741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37.91%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Gundewadi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 S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77,56,562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32.55%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949903840"/>
              </p:ext>
            </p:extLst>
          </p:nvPr>
        </p:nvGraphicFramePr>
        <p:xfrm>
          <a:off x="497929" y="1113183"/>
          <a:ext cx="11475898" cy="593185"/>
        </p:xfrm>
        <a:graphic>
          <a:graphicData uri="http://schemas.openxmlformats.org/drawingml/2006/table">
            <a:tbl>
              <a:tblPr/>
              <a:tblGrid>
                <a:gridCol w="564018">
                  <a:extLst>
                    <a:ext uri="{9D8B030D-6E8A-4147-A177-3AD203B41FA5}">
                      <a16:colId xmlns="" xmlns:a16="http://schemas.microsoft.com/office/drawing/2014/main" val="20000"/>
                    </a:ext>
                  </a:extLst>
                </a:gridCol>
                <a:gridCol w="1686816">
                  <a:extLst>
                    <a:ext uri="{9D8B030D-6E8A-4147-A177-3AD203B41FA5}">
                      <a16:colId xmlns="" xmlns:a16="http://schemas.microsoft.com/office/drawing/2014/main" val="20001"/>
                    </a:ext>
                  </a:extLst>
                </a:gridCol>
                <a:gridCol w="3579612">
                  <a:extLst>
                    <a:ext uri="{9D8B030D-6E8A-4147-A177-3AD203B41FA5}">
                      <a16:colId xmlns="" xmlns:a16="http://schemas.microsoft.com/office/drawing/2014/main" val="20002"/>
                    </a:ext>
                  </a:extLst>
                </a:gridCol>
                <a:gridCol w="1585001">
                  <a:extLst>
                    <a:ext uri="{9D8B030D-6E8A-4147-A177-3AD203B41FA5}">
                      <a16:colId xmlns="" xmlns:a16="http://schemas.microsoft.com/office/drawing/2014/main" val="20003"/>
                    </a:ext>
                  </a:extLst>
                </a:gridCol>
                <a:gridCol w="1335674">
                  <a:extLst>
                    <a:ext uri="{9D8B030D-6E8A-4147-A177-3AD203B41FA5}">
                      <a16:colId xmlns="" xmlns:a16="http://schemas.microsoft.com/office/drawing/2014/main" val="20004"/>
                    </a:ext>
                  </a:extLst>
                </a:gridCol>
                <a:gridCol w="1495956">
                  <a:extLst>
                    <a:ext uri="{9D8B030D-6E8A-4147-A177-3AD203B41FA5}">
                      <a16:colId xmlns="" xmlns:a16="http://schemas.microsoft.com/office/drawing/2014/main" val="20005"/>
                    </a:ext>
                  </a:extLst>
                </a:gridCol>
                <a:gridCol w="122882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222522623"/>
              </p:ext>
            </p:extLst>
          </p:nvPr>
        </p:nvGraphicFramePr>
        <p:xfrm>
          <a:off x="497929" y="1706369"/>
          <a:ext cx="11475898" cy="4757042"/>
        </p:xfrm>
        <a:graphic>
          <a:graphicData uri="http://schemas.openxmlformats.org/drawingml/2006/table">
            <a:tbl>
              <a:tblPr/>
              <a:tblGrid>
                <a:gridCol w="564018">
                  <a:extLst>
                    <a:ext uri="{9D8B030D-6E8A-4147-A177-3AD203B41FA5}">
                      <a16:colId xmlns="" xmlns:a16="http://schemas.microsoft.com/office/drawing/2014/main" val="232975009"/>
                    </a:ext>
                  </a:extLst>
                </a:gridCol>
                <a:gridCol w="1686816">
                  <a:extLst>
                    <a:ext uri="{9D8B030D-6E8A-4147-A177-3AD203B41FA5}">
                      <a16:colId xmlns="" xmlns:a16="http://schemas.microsoft.com/office/drawing/2014/main" val="785303415"/>
                    </a:ext>
                  </a:extLst>
                </a:gridCol>
                <a:gridCol w="3579612">
                  <a:extLst>
                    <a:ext uri="{9D8B030D-6E8A-4147-A177-3AD203B41FA5}">
                      <a16:colId xmlns="" xmlns:a16="http://schemas.microsoft.com/office/drawing/2014/main" val="2413870011"/>
                    </a:ext>
                  </a:extLst>
                </a:gridCol>
                <a:gridCol w="1585001">
                  <a:extLst>
                    <a:ext uri="{9D8B030D-6E8A-4147-A177-3AD203B41FA5}">
                      <a16:colId xmlns="" xmlns:a16="http://schemas.microsoft.com/office/drawing/2014/main" val="1904706511"/>
                    </a:ext>
                  </a:extLst>
                </a:gridCol>
                <a:gridCol w="1335674">
                  <a:extLst>
                    <a:ext uri="{9D8B030D-6E8A-4147-A177-3AD203B41FA5}">
                      <a16:colId xmlns="" xmlns:a16="http://schemas.microsoft.com/office/drawing/2014/main" val="1261089464"/>
                    </a:ext>
                  </a:extLst>
                </a:gridCol>
                <a:gridCol w="1495956">
                  <a:extLst>
                    <a:ext uri="{9D8B030D-6E8A-4147-A177-3AD203B41FA5}">
                      <a16:colId xmlns="" xmlns:a16="http://schemas.microsoft.com/office/drawing/2014/main" val="3569328776"/>
                    </a:ext>
                  </a:extLst>
                </a:gridCol>
                <a:gridCol w="1228821">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89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Dhanora Shelgaon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45,41,813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90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Golegaon Pk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Sanjeevani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1,29,85,252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91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Hatani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 G Humbad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99,15,624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8.04%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Pimpalgaon Ayub &amp; Hottalwadi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Sudhir Narayan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81,10,907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7.55%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93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Anteshwar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Swapnil Deepak Manjaramkar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Pardi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Sudhir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1,67,75,490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Zari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Munde Gajanan Prabhakar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75,70,952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Kanjala &amp; 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Omkar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1,28,75,202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Ashtur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Sanjeevani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2,13,63,343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Avinash Uddavrao Suryawanshi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2,51,47,718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Wadepuri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Dipak Vitthalrao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3,38,26,593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Hipparga Chitali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 S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85,51,160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Mahur</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Hadsani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Swapnil Deepak Manjaramkar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1,30,76,514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13.43%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3250241493"/>
              </p:ext>
            </p:extLst>
          </p:nvPr>
        </p:nvGraphicFramePr>
        <p:xfrm>
          <a:off x="497929" y="1113183"/>
          <a:ext cx="11495150" cy="593185"/>
        </p:xfrm>
        <a:graphic>
          <a:graphicData uri="http://schemas.openxmlformats.org/drawingml/2006/table">
            <a:tbl>
              <a:tblPr/>
              <a:tblGrid>
                <a:gridCol w="564964">
                  <a:extLst>
                    <a:ext uri="{9D8B030D-6E8A-4147-A177-3AD203B41FA5}">
                      <a16:colId xmlns="" xmlns:a16="http://schemas.microsoft.com/office/drawing/2014/main" val="20000"/>
                    </a:ext>
                  </a:extLst>
                </a:gridCol>
                <a:gridCol w="1689646">
                  <a:extLst>
                    <a:ext uri="{9D8B030D-6E8A-4147-A177-3AD203B41FA5}">
                      <a16:colId xmlns="" xmlns:a16="http://schemas.microsoft.com/office/drawing/2014/main" val="20001"/>
                    </a:ext>
                  </a:extLst>
                </a:gridCol>
                <a:gridCol w="3585617">
                  <a:extLst>
                    <a:ext uri="{9D8B030D-6E8A-4147-A177-3AD203B41FA5}">
                      <a16:colId xmlns="" xmlns:a16="http://schemas.microsoft.com/office/drawing/2014/main" val="20002"/>
                    </a:ext>
                  </a:extLst>
                </a:gridCol>
                <a:gridCol w="1587660">
                  <a:extLst>
                    <a:ext uri="{9D8B030D-6E8A-4147-A177-3AD203B41FA5}">
                      <a16:colId xmlns="" xmlns:a16="http://schemas.microsoft.com/office/drawing/2014/main" val="20003"/>
                    </a:ext>
                  </a:extLst>
                </a:gridCol>
                <a:gridCol w="1337915">
                  <a:extLst>
                    <a:ext uri="{9D8B030D-6E8A-4147-A177-3AD203B41FA5}">
                      <a16:colId xmlns="" xmlns:a16="http://schemas.microsoft.com/office/drawing/2014/main" val="20004"/>
                    </a:ext>
                  </a:extLst>
                </a:gridCol>
                <a:gridCol w="1498466">
                  <a:extLst>
                    <a:ext uri="{9D8B030D-6E8A-4147-A177-3AD203B41FA5}">
                      <a16:colId xmlns="" xmlns:a16="http://schemas.microsoft.com/office/drawing/2014/main" val="20005"/>
                    </a:ext>
                  </a:extLst>
                </a:gridCol>
                <a:gridCol w="1230882">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9704130"/>
              </p:ext>
            </p:extLst>
          </p:nvPr>
        </p:nvGraphicFramePr>
        <p:xfrm>
          <a:off x="497929" y="1706369"/>
          <a:ext cx="11495150" cy="4757042"/>
        </p:xfrm>
        <a:graphic>
          <a:graphicData uri="http://schemas.openxmlformats.org/drawingml/2006/table">
            <a:tbl>
              <a:tblPr/>
              <a:tblGrid>
                <a:gridCol w="564964">
                  <a:extLst>
                    <a:ext uri="{9D8B030D-6E8A-4147-A177-3AD203B41FA5}">
                      <a16:colId xmlns="" xmlns:a16="http://schemas.microsoft.com/office/drawing/2014/main" val="232975009"/>
                    </a:ext>
                  </a:extLst>
                </a:gridCol>
                <a:gridCol w="1689646">
                  <a:extLst>
                    <a:ext uri="{9D8B030D-6E8A-4147-A177-3AD203B41FA5}">
                      <a16:colId xmlns="" xmlns:a16="http://schemas.microsoft.com/office/drawing/2014/main" val="785303415"/>
                    </a:ext>
                  </a:extLst>
                </a:gridCol>
                <a:gridCol w="3585617">
                  <a:extLst>
                    <a:ext uri="{9D8B030D-6E8A-4147-A177-3AD203B41FA5}">
                      <a16:colId xmlns="" xmlns:a16="http://schemas.microsoft.com/office/drawing/2014/main" val="2413870011"/>
                    </a:ext>
                  </a:extLst>
                </a:gridCol>
                <a:gridCol w="1587660">
                  <a:extLst>
                    <a:ext uri="{9D8B030D-6E8A-4147-A177-3AD203B41FA5}">
                      <a16:colId xmlns="" xmlns:a16="http://schemas.microsoft.com/office/drawing/2014/main" val="1904706511"/>
                    </a:ext>
                  </a:extLst>
                </a:gridCol>
                <a:gridCol w="1337915">
                  <a:extLst>
                    <a:ext uri="{9D8B030D-6E8A-4147-A177-3AD203B41FA5}">
                      <a16:colId xmlns="" xmlns:a16="http://schemas.microsoft.com/office/drawing/2014/main" val="1261089464"/>
                    </a:ext>
                  </a:extLst>
                </a:gridCol>
                <a:gridCol w="1498466">
                  <a:extLst>
                    <a:ext uri="{9D8B030D-6E8A-4147-A177-3AD203B41FA5}">
                      <a16:colId xmlns="" xmlns:a16="http://schemas.microsoft.com/office/drawing/2014/main" val="3569328776"/>
                    </a:ext>
                  </a:extLst>
                </a:gridCol>
                <a:gridCol w="1230882">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102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Murali &amp; Nakhegaon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Vinod Narayan Pulte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68,24,058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103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Umra &amp;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Govind Kishanrao Daregaonkar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52,72,157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104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Karanji C</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Munde Dynanoba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105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Kerole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34,23,808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Gondgaon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Sanjivani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67,18,108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107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Sawarkhed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52,42,632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Digadi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74,94,889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Ashta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Tushar Fabric</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16,27,790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Lakhmapur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Wathore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2,24,02,051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Madnapur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2,93,37,759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Mudkhed</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Pardi Vaijapur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Bhumi Construction, (P.P.) Janardhan Sahebrao Ambure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44,84,657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Mukhed</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Bhaswadi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Datta Sahebrao Udbuke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72,56,736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39.22%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406034142"/>
              </p:ext>
            </p:extLst>
          </p:nvPr>
        </p:nvGraphicFramePr>
        <p:xfrm>
          <a:off x="497929" y="1113183"/>
          <a:ext cx="11475898" cy="593185"/>
        </p:xfrm>
        <a:graphic>
          <a:graphicData uri="http://schemas.openxmlformats.org/drawingml/2006/table">
            <a:tbl>
              <a:tblPr/>
              <a:tblGrid>
                <a:gridCol w="564018">
                  <a:extLst>
                    <a:ext uri="{9D8B030D-6E8A-4147-A177-3AD203B41FA5}">
                      <a16:colId xmlns="" xmlns:a16="http://schemas.microsoft.com/office/drawing/2014/main" val="20000"/>
                    </a:ext>
                  </a:extLst>
                </a:gridCol>
                <a:gridCol w="1686816">
                  <a:extLst>
                    <a:ext uri="{9D8B030D-6E8A-4147-A177-3AD203B41FA5}">
                      <a16:colId xmlns="" xmlns:a16="http://schemas.microsoft.com/office/drawing/2014/main" val="20001"/>
                    </a:ext>
                  </a:extLst>
                </a:gridCol>
                <a:gridCol w="3579612">
                  <a:extLst>
                    <a:ext uri="{9D8B030D-6E8A-4147-A177-3AD203B41FA5}">
                      <a16:colId xmlns="" xmlns:a16="http://schemas.microsoft.com/office/drawing/2014/main" val="20002"/>
                    </a:ext>
                  </a:extLst>
                </a:gridCol>
                <a:gridCol w="1585001">
                  <a:extLst>
                    <a:ext uri="{9D8B030D-6E8A-4147-A177-3AD203B41FA5}">
                      <a16:colId xmlns="" xmlns:a16="http://schemas.microsoft.com/office/drawing/2014/main" val="20003"/>
                    </a:ext>
                  </a:extLst>
                </a:gridCol>
                <a:gridCol w="1335674">
                  <a:extLst>
                    <a:ext uri="{9D8B030D-6E8A-4147-A177-3AD203B41FA5}">
                      <a16:colId xmlns="" xmlns:a16="http://schemas.microsoft.com/office/drawing/2014/main" val="20004"/>
                    </a:ext>
                  </a:extLst>
                </a:gridCol>
                <a:gridCol w="1495956">
                  <a:extLst>
                    <a:ext uri="{9D8B030D-6E8A-4147-A177-3AD203B41FA5}">
                      <a16:colId xmlns="" xmlns:a16="http://schemas.microsoft.com/office/drawing/2014/main" val="20005"/>
                    </a:ext>
                  </a:extLst>
                </a:gridCol>
                <a:gridCol w="122882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080815019"/>
              </p:ext>
            </p:extLst>
          </p:nvPr>
        </p:nvGraphicFramePr>
        <p:xfrm>
          <a:off x="497929" y="1706369"/>
          <a:ext cx="11466274" cy="4757042"/>
        </p:xfrm>
        <a:graphic>
          <a:graphicData uri="http://schemas.openxmlformats.org/drawingml/2006/table">
            <a:tbl>
              <a:tblPr/>
              <a:tblGrid>
                <a:gridCol w="563545">
                  <a:extLst>
                    <a:ext uri="{9D8B030D-6E8A-4147-A177-3AD203B41FA5}">
                      <a16:colId xmlns="" xmlns:a16="http://schemas.microsoft.com/office/drawing/2014/main" val="232975009"/>
                    </a:ext>
                  </a:extLst>
                </a:gridCol>
                <a:gridCol w="1685401">
                  <a:extLst>
                    <a:ext uri="{9D8B030D-6E8A-4147-A177-3AD203B41FA5}">
                      <a16:colId xmlns="" xmlns:a16="http://schemas.microsoft.com/office/drawing/2014/main" val="785303415"/>
                    </a:ext>
                  </a:extLst>
                </a:gridCol>
                <a:gridCol w="3576610">
                  <a:extLst>
                    <a:ext uri="{9D8B030D-6E8A-4147-A177-3AD203B41FA5}">
                      <a16:colId xmlns="" xmlns:a16="http://schemas.microsoft.com/office/drawing/2014/main" val="2413870011"/>
                    </a:ext>
                  </a:extLst>
                </a:gridCol>
                <a:gridCol w="1583672">
                  <a:extLst>
                    <a:ext uri="{9D8B030D-6E8A-4147-A177-3AD203B41FA5}">
                      <a16:colId xmlns="" xmlns:a16="http://schemas.microsoft.com/office/drawing/2014/main" val="1904706511"/>
                    </a:ext>
                  </a:extLst>
                </a:gridCol>
                <a:gridCol w="1334554">
                  <a:extLst>
                    <a:ext uri="{9D8B030D-6E8A-4147-A177-3AD203B41FA5}">
                      <a16:colId xmlns="" xmlns:a16="http://schemas.microsoft.com/office/drawing/2014/main" val="1261089464"/>
                    </a:ext>
                  </a:extLst>
                </a:gridCol>
                <a:gridCol w="1494702">
                  <a:extLst>
                    <a:ext uri="{9D8B030D-6E8A-4147-A177-3AD203B41FA5}">
                      <a16:colId xmlns="" xmlns:a16="http://schemas.microsoft.com/office/drawing/2014/main" val="3569328776"/>
                    </a:ext>
                  </a:extLst>
                </a:gridCol>
                <a:gridCol w="1227790">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114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Nandgaon Pk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90,20,320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Tandali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1,13,34,568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Chivli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Kunal Construction( P.P Ramesh Madhavrao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59,82,271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15.45%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Adlur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Sayyad Moinuddin Kajari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70,17,368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Kerur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Venkatrao Uttamrao Mund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1,59,31,551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Thotwadi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Datta Sahebrao Udbuke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78,66,961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Salgara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Earthmovers &amp; Land Devlepoers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84,99,778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Kharab Khandgaon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1,34,63,312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Chondi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Eng. Swapnil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1,17,48,897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Gonegaon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Shaikh Ahemed Bashir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89,59,600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Bhatapur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62,73,884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Tupdal Kh. &amp;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Zaheeroddin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1,44,01,746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Undri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2,21,85,372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Sangavi Benak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Maroti Chanchalwad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1,66,23,722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773643417"/>
              </p:ext>
            </p:extLst>
          </p:nvPr>
        </p:nvGraphicFramePr>
        <p:xfrm>
          <a:off x="497929" y="1113183"/>
          <a:ext cx="11456647" cy="593185"/>
        </p:xfrm>
        <a:graphic>
          <a:graphicData uri="http://schemas.openxmlformats.org/drawingml/2006/table">
            <a:tbl>
              <a:tblPr/>
              <a:tblGrid>
                <a:gridCol w="563071">
                  <a:extLst>
                    <a:ext uri="{9D8B030D-6E8A-4147-A177-3AD203B41FA5}">
                      <a16:colId xmlns="" xmlns:a16="http://schemas.microsoft.com/office/drawing/2014/main" val="20000"/>
                    </a:ext>
                  </a:extLst>
                </a:gridCol>
                <a:gridCol w="1683986">
                  <a:extLst>
                    <a:ext uri="{9D8B030D-6E8A-4147-A177-3AD203B41FA5}">
                      <a16:colId xmlns="" xmlns:a16="http://schemas.microsoft.com/office/drawing/2014/main" val="20001"/>
                    </a:ext>
                  </a:extLst>
                </a:gridCol>
                <a:gridCol w="3573607">
                  <a:extLst>
                    <a:ext uri="{9D8B030D-6E8A-4147-A177-3AD203B41FA5}">
                      <a16:colId xmlns="" xmlns:a16="http://schemas.microsoft.com/office/drawing/2014/main" val="20002"/>
                    </a:ext>
                  </a:extLst>
                </a:gridCol>
                <a:gridCol w="1582343">
                  <a:extLst>
                    <a:ext uri="{9D8B030D-6E8A-4147-A177-3AD203B41FA5}">
                      <a16:colId xmlns="" xmlns:a16="http://schemas.microsoft.com/office/drawing/2014/main" val="20003"/>
                    </a:ext>
                  </a:extLst>
                </a:gridCol>
                <a:gridCol w="1333434">
                  <a:extLst>
                    <a:ext uri="{9D8B030D-6E8A-4147-A177-3AD203B41FA5}">
                      <a16:colId xmlns="" xmlns:a16="http://schemas.microsoft.com/office/drawing/2014/main" val="20004"/>
                    </a:ext>
                  </a:extLst>
                </a:gridCol>
                <a:gridCol w="1493447">
                  <a:extLst>
                    <a:ext uri="{9D8B030D-6E8A-4147-A177-3AD203B41FA5}">
                      <a16:colId xmlns="" xmlns:a16="http://schemas.microsoft.com/office/drawing/2014/main" val="20005"/>
                    </a:ext>
                  </a:extLst>
                </a:gridCol>
                <a:gridCol w="1226759">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60987756"/>
              </p:ext>
            </p:extLst>
          </p:nvPr>
        </p:nvGraphicFramePr>
        <p:xfrm>
          <a:off x="497929" y="1706369"/>
          <a:ext cx="11466274" cy="4757042"/>
        </p:xfrm>
        <a:graphic>
          <a:graphicData uri="http://schemas.openxmlformats.org/drawingml/2006/table">
            <a:tbl>
              <a:tblPr/>
              <a:tblGrid>
                <a:gridCol w="563545">
                  <a:extLst>
                    <a:ext uri="{9D8B030D-6E8A-4147-A177-3AD203B41FA5}">
                      <a16:colId xmlns="" xmlns:a16="http://schemas.microsoft.com/office/drawing/2014/main" val="232975009"/>
                    </a:ext>
                  </a:extLst>
                </a:gridCol>
                <a:gridCol w="1685401">
                  <a:extLst>
                    <a:ext uri="{9D8B030D-6E8A-4147-A177-3AD203B41FA5}">
                      <a16:colId xmlns="" xmlns:a16="http://schemas.microsoft.com/office/drawing/2014/main" val="785303415"/>
                    </a:ext>
                  </a:extLst>
                </a:gridCol>
                <a:gridCol w="3576610">
                  <a:extLst>
                    <a:ext uri="{9D8B030D-6E8A-4147-A177-3AD203B41FA5}">
                      <a16:colId xmlns="" xmlns:a16="http://schemas.microsoft.com/office/drawing/2014/main" val="2413870011"/>
                    </a:ext>
                  </a:extLst>
                </a:gridCol>
                <a:gridCol w="1583672">
                  <a:extLst>
                    <a:ext uri="{9D8B030D-6E8A-4147-A177-3AD203B41FA5}">
                      <a16:colId xmlns="" xmlns:a16="http://schemas.microsoft.com/office/drawing/2014/main" val="1904706511"/>
                    </a:ext>
                  </a:extLst>
                </a:gridCol>
                <a:gridCol w="1334554">
                  <a:extLst>
                    <a:ext uri="{9D8B030D-6E8A-4147-A177-3AD203B41FA5}">
                      <a16:colId xmlns="" xmlns:a16="http://schemas.microsoft.com/office/drawing/2014/main" val="1261089464"/>
                    </a:ext>
                  </a:extLst>
                </a:gridCol>
                <a:gridCol w="1494702">
                  <a:extLst>
                    <a:ext uri="{9D8B030D-6E8A-4147-A177-3AD203B41FA5}">
                      <a16:colId xmlns="" xmlns:a16="http://schemas.microsoft.com/office/drawing/2014/main" val="3569328776"/>
                    </a:ext>
                  </a:extLst>
                </a:gridCol>
                <a:gridCol w="1227790">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128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Hippalnari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Amratrao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54,32,032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Rajura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Shivprasad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79,10,506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Khatgaon Pd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63,94,285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Bamani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A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1,25,91,918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Manjari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1,56,51,219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Jahur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1,63,72,677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Rajura Kh. &amp; Rajura Thana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85,01,118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Kabnur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1,60,53,535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Saknur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2,51,81,811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Aandegaon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Ullas Bhausingh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1,04,14,717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Wandgir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1,21,39,130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Naigaon</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Takali Tm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Jay Laxmi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1,03,37,762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Wazirgaon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Lakshmi Narsinha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84,67,278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1778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3990674932"/>
              </p:ext>
            </p:extLst>
          </p:nvPr>
        </p:nvGraphicFramePr>
        <p:xfrm>
          <a:off x="497929" y="1113183"/>
          <a:ext cx="11504775" cy="593185"/>
        </p:xfrm>
        <a:graphic>
          <a:graphicData uri="http://schemas.openxmlformats.org/drawingml/2006/table">
            <a:tbl>
              <a:tblPr/>
              <a:tblGrid>
                <a:gridCol w="565437">
                  <a:extLst>
                    <a:ext uri="{9D8B030D-6E8A-4147-A177-3AD203B41FA5}">
                      <a16:colId xmlns="" xmlns:a16="http://schemas.microsoft.com/office/drawing/2014/main" val="20000"/>
                    </a:ext>
                  </a:extLst>
                </a:gridCol>
                <a:gridCol w="1691060">
                  <a:extLst>
                    <a:ext uri="{9D8B030D-6E8A-4147-A177-3AD203B41FA5}">
                      <a16:colId xmlns="" xmlns:a16="http://schemas.microsoft.com/office/drawing/2014/main" val="20001"/>
                    </a:ext>
                  </a:extLst>
                </a:gridCol>
                <a:gridCol w="3588619">
                  <a:extLst>
                    <a:ext uri="{9D8B030D-6E8A-4147-A177-3AD203B41FA5}">
                      <a16:colId xmlns="" xmlns:a16="http://schemas.microsoft.com/office/drawing/2014/main" val="20002"/>
                    </a:ext>
                  </a:extLst>
                </a:gridCol>
                <a:gridCol w="1588990">
                  <a:extLst>
                    <a:ext uri="{9D8B030D-6E8A-4147-A177-3AD203B41FA5}">
                      <a16:colId xmlns="" xmlns:a16="http://schemas.microsoft.com/office/drawing/2014/main" val="20003"/>
                    </a:ext>
                  </a:extLst>
                </a:gridCol>
                <a:gridCol w="1339035">
                  <a:extLst>
                    <a:ext uri="{9D8B030D-6E8A-4147-A177-3AD203B41FA5}">
                      <a16:colId xmlns="" xmlns:a16="http://schemas.microsoft.com/office/drawing/2014/main" val="20004"/>
                    </a:ext>
                  </a:extLst>
                </a:gridCol>
                <a:gridCol w="1499721">
                  <a:extLst>
                    <a:ext uri="{9D8B030D-6E8A-4147-A177-3AD203B41FA5}">
                      <a16:colId xmlns="" xmlns:a16="http://schemas.microsoft.com/office/drawing/2014/main" val="20005"/>
                    </a:ext>
                  </a:extLst>
                </a:gridCol>
                <a:gridCol w="1231913">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99431808"/>
              </p:ext>
            </p:extLst>
          </p:nvPr>
        </p:nvGraphicFramePr>
        <p:xfrm>
          <a:off x="497929" y="1706369"/>
          <a:ext cx="11514398" cy="5016000"/>
        </p:xfrm>
        <a:graphic>
          <a:graphicData uri="http://schemas.openxmlformats.org/drawingml/2006/table">
            <a:tbl>
              <a:tblPr/>
              <a:tblGrid>
                <a:gridCol w="565910">
                  <a:extLst>
                    <a:ext uri="{9D8B030D-6E8A-4147-A177-3AD203B41FA5}">
                      <a16:colId xmlns="" xmlns:a16="http://schemas.microsoft.com/office/drawing/2014/main" val="232975009"/>
                    </a:ext>
                  </a:extLst>
                </a:gridCol>
                <a:gridCol w="1692475">
                  <a:extLst>
                    <a:ext uri="{9D8B030D-6E8A-4147-A177-3AD203B41FA5}">
                      <a16:colId xmlns="" xmlns:a16="http://schemas.microsoft.com/office/drawing/2014/main" val="785303415"/>
                    </a:ext>
                  </a:extLst>
                </a:gridCol>
                <a:gridCol w="3591621">
                  <a:extLst>
                    <a:ext uri="{9D8B030D-6E8A-4147-A177-3AD203B41FA5}">
                      <a16:colId xmlns="" xmlns:a16="http://schemas.microsoft.com/office/drawing/2014/main" val="2413870011"/>
                    </a:ext>
                  </a:extLst>
                </a:gridCol>
                <a:gridCol w="1590319">
                  <a:extLst>
                    <a:ext uri="{9D8B030D-6E8A-4147-A177-3AD203B41FA5}">
                      <a16:colId xmlns="" xmlns:a16="http://schemas.microsoft.com/office/drawing/2014/main" val="1904706511"/>
                    </a:ext>
                  </a:extLst>
                </a:gridCol>
                <a:gridCol w="1340155">
                  <a:extLst>
                    <a:ext uri="{9D8B030D-6E8A-4147-A177-3AD203B41FA5}">
                      <a16:colId xmlns="" xmlns:a16="http://schemas.microsoft.com/office/drawing/2014/main" val="1261089464"/>
                    </a:ext>
                  </a:extLst>
                </a:gridCol>
                <a:gridCol w="1500975">
                  <a:extLst>
                    <a:ext uri="{9D8B030D-6E8A-4147-A177-3AD203B41FA5}">
                      <a16:colId xmlns="" xmlns:a16="http://schemas.microsoft.com/office/drawing/2014/main" val="3569328776"/>
                    </a:ext>
                  </a:extLst>
                </a:gridCol>
                <a:gridCol w="1232943">
                  <a:extLst>
                    <a:ext uri="{9D8B030D-6E8A-4147-A177-3AD203B41FA5}">
                      <a16:colId xmlns="" xmlns:a16="http://schemas.microsoft.com/office/drawing/2014/main" val="1379136875"/>
                    </a:ext>
                  </a:extLst>
                </a:gridCol>
              </a:tblGrid>
              <a:tr h="429332">
                <a:tc>
                  <a:txBody>
                    <a:bodyPr/>
                    <a:lstStyle/>
                    <a:p>
                      <a:pPr algn="ctr" fontAlgn="ctr"/>
                      <a:r>
                        <a:rPr lang="en-IN" sz="1400" b="0" i="0" u="none" strike="noStrike" dirty="0" smtClean="0">
                          <a:solidFill>
                            <a:srgbClr val="000000"/>
                          </a:solidFill>
                          <a:effectLst/>
                          <a:latin typeface="Calibri"/>
                        </a:rPr>
                        <a:t>141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Awrala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Ramkishan Patil Construction, (P. P.) Datta Kishanrao Kausalye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42,35,586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27102">
                <a:tc>
                  <a:txBody>
                    <a:bodyPr/>
                    <a:lstStyle/>
                    <a:p>
                      <a:pPr algn="ctr" fontAlgn="ctr"/>
                      <a:r>
                        <a:rPr lang="en-IN" sz="1400" b="0" i="0" u="none" strike="noStrike" smtClean="0">
                          <a:solidFill>
                            <a:srgbClr val="000000"/>
                          </a:solidFill>
                          <a:effectLst/>
                          <a:latin typeface="Calibri"/>
                        </a:rPr>
                        <a:t>142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Kuntur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 Movers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3,19,84,700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27102">
                <a:tc>
                  <a:txBody>
                    <a:bodyPr/>
                    <a:lstStyle/>
                    <a:p>
                      <a:pPr algn="ctr" fontAlgn="ctr"/>
                      <a:r>
                        <a:rPr lang="en-IN" sz="1400" b="0" i="0" u="none" strike="noStrike" smtClean="0">
                          <a:solidFill>
                            <a:srgbClr val="000000"/>
                          </a:solidFill>
                          <a:effectLst/>
                          <a:latin typeface="Calibri"/>
                        </a:rPr>
                        <a:t>143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Antargaon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Sahebrao Karlekar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98,86,629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8.75%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429332">
                <a:tc>
                  <a:txBody>
                    <a:bodyPr/>
                    <a:lstStyle/>
                    <a:p>
                      <a:pPr algn="ctr" fontAlgn="ctr"/>
                      <a:r>
                        <a:rPr lang="en-IN" sz="1400" b="0" i="0" u="none" strike="noStrike" smtClean="0">
                          <a:solidFill>
                            <a:srgbClr val="000000"/>
                          </a:solidFill>
                          <a:effectLst/>
                          <a:latin typeface="Calibri"/>
                        </a:rPr>
                        <a:t>144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Khandgaon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 (P.P.) Rajkumar Tanaji Shriramwar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50,16,790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27102">
                <a:tc>
                  <a:txBody>
                    <a:bodyPr/>
                    <a:lstStyle/>
                    <a:p>
                      <a:pPr algn="ctr" fontAlgn="ctr"/>
                      <a:r>
                        <a:rPr lang="en-IN" sz="1400" b="0" i="0" u="none" strike="noStrike" smtClean="0">
                          <a:solidFill>
                            <a:srgbClr val="000000"/>
                          </a:solidFill>
                          <a:effectLst/>
                          <a:latin typeface="Calibri"/>
                        </a:rPr>
                        <a:t>145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Takli Tb</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32,95,809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27102">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Nanded</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42933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Jaitapur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Munde Gajanan Prabhakarrao (P.P Munde Gajanan Prabhakarrao )</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56,10,508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61.98%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Dhanegaon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Sudha &amp; Sahyog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4,23,54,958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42.84%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Visnupuri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3,64,29,000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Dhanora Malku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Santosh Sambhajirao Shelgaonkar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68,13,891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40.16%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Khadkut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1,29,90,716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Priyanka Uttamrao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79,58,639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42933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Chimegaon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Pawade Construction (P.P Madhav Ganeshrao Pawade)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61,13,054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2710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Sayal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Pavde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75,81,805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1825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3497781286"/>
              </p:ext>
            </p:extLst>
          </p:nvPr>
        </p:nvGraphicFramePr>
        <p:xfrm>
          <a:off x="497929" y="1113183"/>
          <a:ext cx="11485525" cy="593185"/>
        </p:xfrm>
        <a:graphic>
          <a:graphicData uri="http://schemas.openxmlformats.org/drawingml/2006/table">
            <a:tbl>
              <a:tblPr/>
              <a:tblGrid>
                <a:gridCol w="564491">
                  <a:extLst>
                    <a:ext uri="{9D8B030D-6E8A-4147-A177-3AD203B41FA5}">
                      <a16:colId xmlns="" xmlns:a16="http://schemas.microsoft.com/office/drawing/2014/main" val="20000"/>
                    </a:ext>
                  </a:extLst>
                </a:gridCol>
                <a:gridCol w="1688231">
                  <a:extLst>
                    <a:ext uri="{9D8B030D-6E8A-4147-A177-3AD203B41FA5}">
                      <a16:colId xmlns="" xmlns:a16="http://schemas.microsoft.com/office/drawing/2014/main" val="20001"/>
                    </a:ext>
                  </a:extLst>
                </a:gridCol>
                <a:gridCol w="3582615">
                  <a:extLst>
                    <a:ext uri="{9D8B030D-6E8A-4147-A177-3AD203B41FA5}">
                      <a16:colId xmlns="" xmlns:a16="http://schemas.microsoft.com/office/drawing/2014/main" val="20002"/>
                    </a:ext>
                  </a:extLst>
                </a:gridCol>
                <a:gridCol w="1586331">
                  <a:extLst>
                    <a:ext uri="{9D8B030D-6E8A-4147-A177-3AD203B41FA5}">
                      <a16:colId xmlns="" xmlns:a16="http://schemas.microsoft.com/office/drawing/2014/main" val="20003"/>
                    </a:ext>
                  </a:extLst>
                </a:gridCol>
                <a:gridCol w="1336795">
                  <a:extLst>
                    <a:ext uri="{9D8B030D-6E8A-4147-A177-3AD203B41FA5}">
                      <a16:colId xmlns="" xmlns:a16="http://schemas.microsoft.com/office/drawing/2014/main" val="20004"/>
                    </a:ext>
                  </a:extLst>
                </a:gridCol>
                <a:gridCol w="1497211">
                  <a:extLst>
                    <a:ext uri="{9D8B030D-6E8A-4147-A177-3AD203B41FA5}">
                      <a16:colId xmlns="" xmlns:a16="http://schemas.microsoft.com/office/drawing/2014/main" val="20005"/>
                    </a:ext>
                  </a:extLst>
                </a:gridCol>
                <a:gridCol w="122985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374198591"/>
              </p:ext>
            </p:extLst>
          </p:nvPr>
        </p:nvGraphicFramePr>
        <p:xfrm>
          <a:off x="497929" y="1706369"/>
          <a:ext cx="11475898" cy="3302949"/>
        </p:xfrm>
        <a:graphic>
          <a:graphicData uri="http://schemas.openxmlformats.org/drawingml/2006/table">
            <a:tbl>
              <a:tblPr/>
              <a:tblGrid>
                <a:gridCol w="564018">
                  <a:extLst>
                    <a:ext uri="{9D8B030D-6E8A-4147-A177-3AD203B41FA5}">
                      <a16:colId xmlns="" xmlns:a16="http://schemas.microsoft.com/office/drawing/2014/main" val="232975009"/>
                    </a:ext>
                  </a:extLst>
                </a:gridCol>
                <a:gridCol w="1686816">
                  <a:extLst>
                    <a:ext uri="{9D8B030D-6E8A-4147-A177-3AD203B41FA5}">
                      <a16:colId xmlns="" xmlns:a16="http://schemas.microsoft.com/office/drawing/2014/main" val="785303415"/>
                    </a:ext>
                  </a:extLst>
                </a:gridCol>
                <a:gridCol w="3579612">
                  <a:extLst>
                    <a:ext uri="{9D8B030D-6E8A-4147-A177-3AD203B41FA5}">
                      <a16:colId xmlns="" xmlns:a16="http://schemas.microsoft.com/office/drawing/2014/main" val="2413870011"/>
                    </a:ext>
                  </a:extLst>
                </a:gridCol>
                <a:gridCol w="1585001">
                  <a:extLst>
                    <a:ext uri="{9D8B030D-6E8A-4147-A177-3AD203B41FA5}">
                      <a16:colId xmlns="" xmlns:a16="http://schemas.microsoft.com/office/drawing/2014/main" val="1904706511"/>
                    </a:ext>
                  </a:extLst>
                </a:gridCol>
                <a:gridCol w="1335674">
                  <a:extLst>
                    <a:ext uri="{9D8B030D-6E8A-4147-A177-3AD203B41FA5}">
                      <a16:colId xmlns="" xmlns:a16="http://schemas.microsoft.com/office/drawing/2014/main" val="1261089464"/>
                    </a:ext>
                  </a:extLst>
                </a:gridCol>
                <a:gridCol w="1495956">
                  <a:extLst>
                    <a:ext uri="{9D8B030D-6E8A-4147-A177-3AD203B41FA5}">
                      <a16:colId xmlns="" xmlns:a16="http://schemas.microsoft.com/office/drawing/2014/main" val="3569328776"/>
                    </a:ext>
                  </a:extLst>
                </a:gridCol>
                <a:gridCol w="1228821">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154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Kotitirth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Shubham S Sangnale ( P.P Sangmale Shubham Shivajirao)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61,96,046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Umri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Mokhandi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Sohail Cinstruction And Steel Work (P.P Shaik Nazir Ahemad )</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50,45,723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31.76%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Gortha &amp; Anandibai 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Sahyog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1,48,66,253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25.92%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Hangirga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55,50,945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Bitnal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Prathmesh Santosh Pawade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1,09,58,550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Sindhi &amp;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Sahayog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1,30,72,036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Bothi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Shivam Raju Kendre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48,96,450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10.32%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Shirur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1,24,98,909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6.90%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bl>
          </a:graphicData>
        </a:graphic>
      </p:graphicFrame>
    </p:spTree>
    <p:extLst>
      <p:ext uri="{BB962C8B-B14F-4D97-AF65-F5344CB8AC3E}">
        <p14:creationId xmlns:p14="http://schemas.microsoft.com/office/powerpoint/2010/main" val="737703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2903138983"/>
              </p:ext>
            </p:extLst>
          </p:nvPr>
        </p:nvGraphicFramePr>
        <p:xfrm>
          <a:off x="497929" y="1113183"/>
          <a:ext cx="11456647" cy="593185"/>
        </p:xfrm>
        <a:graphic>
          <a:graphicData uri="http://schemas.openxmlformats.org/drawingml/2006/table">
            <a:tbl>
              <a:tblPr/>
              <a:tblGrid>
                <a:gridCol w="563071">
                  <a:extLst>
                    <a:ext uri="{9D8B030D-6E8A-4147-A177-3AD203B41FA5}">
                      <a16:colId xmlns="" xmlns:a16="http://schemas.microsoft.com/office/drawing/2014/main" val="20000"/>
                    </a:ext>
                  </a:extLst>
                </a:gridCol>
                <a:gridCol w="1683986">
                  <a:extLst>
                    <a:ext uri="{9D8B030D-6E8A-4147-A177-3AD203B41FA5}">
                      <a16:colId xmlns="" xmlns:a16="http://schemas.microsoft.com/office/drawing/2014/main" val="20001"/>
                    </a:ext>
                  </a:extLst>
                </a:gridCol>
                <a:gridCol w="3573607">
                  <a:extLst>
                    <a:ext uri="{9D8B030D-6E8A-4147-A177-3AD203B41FA5}">
                      <a16:colId xmlns="" xmlns:a16="http://schemas.microsoft.com/office/drawing/2014/main" val="20002"/>
                    </a:ext>
                  </a:extLst>
                </a:gridCol>
                <a:gridCol w="1582343">
                  <a:extLst>
                    <a:ext uri="{9D8B030D-6E8A-4147-A177-3AD203B41FA5}">
                      <a16:colId xmlns="" xmlns:a16="http://schemas.microsoft.com/office/drawing/2014/main" val="20003"/>
                    </a:ext>
                  </a:extLst>
                </a:gridCol>
                <a:gridCol w="1333434">
                  <a:extLst>
                    <a:ext uri="{9D8B030D-6E8A-4147-A177-3AD203B41FA5}">
                      <a16:colId xmlns="" xmlns:a16="http://schemas.microsoft.com/office/drawing/2014/main" val="20004"/>
                    </a:ext>
                  </a:extLst>
                </a:gridCol>
                <a:gridCol w="1493447">
                  <a:extLst>
                    <a:ext uri="{9D8B030D-6E8A-4147-A177-3AD203B41FA5}">
                      <a16:colId xmlns="" xmlns:a16="http://schemas.microsoft.com/office/drawing/2014/main" val="20005"/>
                    </a:ext>
                  </a:extLst>
                </a:gridCol>
                <a:gridCol w="1226759">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592598916"/>
              </p:ext>
            </p:extLst>
          </p:nvPr>
        </p:nvGraphicFramePr>
        <p:xfrm>
          <a:off x="497929" y="1706369"/>
          <a:ext cx="11447022" cy="4653166"/>
        </p:xfrm>
        <a:graphic>
          <a:graphicData uri="http://schemas.openxmlformats.org/drawingml/2006/table">
            <a:tbl>
              <a:tblPr/>
              <a:tblGrid>
                <a:gridCol w="562598">
                  <a:extLst>
                    <a:ext uri="{9D8B030D-6E8A-4147-A177-3AD203B41FA5}">
                      <a16:colId xmlns="" xmlns:a16="http://schemas.microsoft.com/office/drawing/2014/main" val="232975009"/>
                    </a:ext>
                  </a:extLst>
                </a:gridCol>
                <a:gridCol w="1682572">
                  <a:extLst>
                    <a:ext uri="{9D8B030D-6E8A-4147-A177-3AD203B41FA5}">
                      <a16:colId xmlns="" xmlns:a16="http://schemas.microsoft.com/office/drawing/2014/main" val="785303415"/>
                    </a:ext>
                  </a:extLst>
                </a:gridCol>
                <a:gridCol w="3570605">
                  <a:extLst>
                    <a:ext uri="{9D8B030D-6E8A-4147-A177-3AD203B41FA5}">
                      <a16:colId xmlns="" xmlns:a16="http://schemas.microsoft.com/office/drawing/2014/main" val="2413870011"/>
                    </a:ext>
                  </a:extLst>
                </a:gridCol>
                <a:gridCol w="1581013">
                  <a:extLst>
                    <a:ext uri="{9D8B030D-6E8A-4147-A177-3AD203B41FA5}">
                      <a16:colId xmlns="" xmlns:a16="http://schemas.microsoft.com/office/drawing/2014/main" val="1904706511"/>
                    </a:ext>
                  </a:extLst>
                </a:gridCol>
                <a:gridCol w="1332313">
                  <a:extLst>
                    <a:ext uri="{9D8B030D-6E8A-4147-A177-3AD203B41FA5}">
                      <a16:colId xmlns="" xmlns:a16="http://schemas.microsoft.com/office/drawing/2014/main" val="1261089464"/>
                    </a:ext>
                  </a:extLst>
                </a:gridCol>
                <a:gridCol w="1492192">
                  <a:extLst>
                    <a:ext uri="{9D8B030D-6E8A-4147-A177-3AD203B41FA5}">
                      <a16:colId xmlns="" xmlns:a16="http://schemas.microsoft.com/office/drawing/2014/main" val="3569328776"/>
                    </a:ext>
                  </a:extLst>
                </a:gridCol>
                <a:gridCol w="1225729">
                  <a:extLst>
                    <a:ext uri="{9D8B030D-6E8A-4147-A177-3AD203B41FA5}">
                      <a16:colId xmlns="" xmlns:a16="http://schemas.microsoft.com/office/drawing/2014/main" val="1379136875"/>
                    </a:ext>
                  </a:extLst>
                </a:gridCol>
              </a:tblGrid>
              <a:tr h="332369">
                <a:tc gridSpan="7">
                  <a:txBody>
                    <a:bodyPr/>
                    <a:lstStyle/>
                    <a:p>
                      <a:pPr algn="ctr" fontAlgn="ctr"/>
                      <a:r>
                        <a:rPr lang="en-US" sz="1400" b="0" i="0" u="none" strike="noStrike" dirty="0" err="1" smtClean="0">
                          <a:solidFill>
                            <a:schemeClr val="tx1"/>
                          </a:solidFill>
                          <a:effectLst/>
                          <a:latin typeface="Calibri" panose="020F0502020204030204" pitchFamily="34" charset="0"/>
                          <a:cs typeface="Calibri" panose="020F0502020204030204" pitchFamily="34" charset="0"/>
                        </a:rPr>
                        <a:t>Ardhapur</a:t>
                      </a:r>
                      <a:r>
                        <a:rPr lang="en-US" sz="1400" b="0" i="0" u="none" strike="noStrike" dirty="0" smtClean="0">
                          <a:solidFill>
                            <a:schemeClr val="tx1"/>
                          </a:solidFill>
                          <a:effectLst/>
                          <a:latin typeface="Calibri" panose="020F0502020204030204" pitchFamily="34" charset="0"/>
                          <a:cs typeface="Calibri" panose="020F0502020204030204" pitchFamily="34" charset="0"/>
                        </a:rPr>
                        <a:t> </a:t>
                      </a:r>
                      <a:r>
                        <a:rPr lang="en-US" sz="1400" b="0"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Jambhrun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 R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27,53,999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Yelegaon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Vinayak Panditrao Langde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87,43,328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Biloli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Rampurthadi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Rajeshri Ramrao Abadalwar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83,49,749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Dugaon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Virbhadra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1,13,80,236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Daulatapur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29,48,992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20.95%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Ramtirth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1,64,52,000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19.35%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Aalandi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Kailas Laxman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1,05,76,915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Rudrapur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P Mundhe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49,94,169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Shimpala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Vikas Bhimrao Khandekar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53,11,000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Babhali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77,53,000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Thadi Sawali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Riyaz Ansari Mo. Ekbal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65,95,073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Pimpalgaon Ku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 R Sanap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1,99,44,139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404457280"/>
              </p:ext>
            </p:extLst>
          </p:nvPr>
        </p:nvGraphicFramePr>
        <p:xfrm>
          <a:off x="404814" y="966773"/>
          <a:ext cx="11511264" cy="5819037"/>
        </p:xfrm>
        <a:graphic>
          <a:graphicData uri="http://schemas.openxmlformats.org/drawingml/2006/table">
            <a:tbl>
              <a:tblPr>
                <a:tableStyleId>{5C22544A-7EE6-4342-B048-85BDC9FD1C3A}</a:tableStyleId>
              </a:tblPr>
              <a:tblGrid>
                <a:gridCol w="1918544">
                  <a:extLst>
                    <a:ext uri="{9D8B030D-6E8A-4147-A177-3AD203B41FA5}">
                      <a16:colId xmlns="" xmlns:a16="http://schemas.microsoft.com/office/drawing/2014/main" val="20000"/>
                    </a:ext>
                  </a:extLst>
                </a:gridCol>
                <a:gridCol w="1918544">
                  <a:extLst>
                    <a:ext uri="{9D8B030D-6E8A-4147-A177-3AD203B41FA5}">
                      <a16:colId xmlns="" xmlns:a16="http://schemas.microsoft.com/office/drawing/2014/main" val="20001"/>
                    </a:ext>
                  </a:extLst>
                </a:gridCol>
                <a:gridCol w="1918544">
                  <a:extLst>
                    <a:ext uri="{9D8B030D-6E8A-4147-A177-3AD203B41FA5}">
                      <a16:colId xmlns="" xmlns:a16="http://schemas.microsoft.com/office/drawing/2014/main" val="20002"/>
                    </a:ext>
                  </a:extLst>
                </a:gridCol>
                <a:gridCol w="1918544">
                  <a:extLst>
                    <a:ext uri="{9D8B030D-6E8A-4147-A177-3AD203B41FA5}">
                      <a16:colId xmlns="" xmlns:a16="http://schemas.microsoft.com/office/drawing/2014/main" val="20004"/>
                    </a:ext>
                  </a:extLst>
                </a:gridCol>
                <a:gridCol w="1918544">
                  <a:extLst>
                    <a:ext uri="{9D8B030D-6E8A-4147-A177-3AD203B41FA5}">
                      <a16:colId xmlns="" xmlns:a16="http://schemas.microsoft.com/office/drawing/2014/main" val="20006"/>
                    </a:ext>
                  </a:extLst>
                </a:gridCol>
                <a:gridCol w="1918544">
                  <a:extLst>
                    <a:ext uri="{9D8B030D-6E8A-4147-A177-3AD203B41FA5}">
                      <a16:colId xmlns="" xmlns:a16="http://schemas.microsoft.com/office/drawing/2014/main" val="20008"/>
                    </a:ext>
                  </a:extLst>
                </a:gridCol>
              </a:tblGrid>
              <a:tr h="297555">
                <a:tc>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0"/>
                  </a:ext>
                </a:extLst>
              </a:tr>
              <a:tr h="306749">
                <a:tc rowSpan="2">
                  <a:txBody>
                    <a:bodyPr/>
                    <a:lstStyle/>
                    <a:p>
                      <a:pPr algn="ctr" rtl="0" fontAlgn="ctr"/>
                      <a:r>
                        <a:rPr lang="en-IN" sz="1400" b="1" dirty="0" err="1">
                          <a:effectLst/>
                          <a:latin typeface="+mn-lt"/>
                        </a:rPr>
                        <a:t>Ardhapur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06749">
                <a:tc vMerge="1">
                  <a:txBody>
                    <a:bodyPr/>
                    <a:lstStyle/>
                    <a:p>
                      <a:endParaRPr lang="en-IN"/>
                    </a:p>
                  </a:txBody>
                  <a:tcPr/>
                </a:tc>
                <a:tc>
                  <a:txBody>
                    <a:bodyPr/>
                    <a:lstStyle/>
                    <a:p>
                      <a:pPr algn="ctr" rtl="0" fontAlgn="ctr"/>
                      <a:r>
                        <a:rPr lang="en-IN" sz="1400" b="0" dirty="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06749">
                <a:tc rowSpan="2">
                  <a:txBody>
                    <a:bodyPr/>
                    <a:lstStyle/>
                    <a:p>
                      <a:pPr algn="ctr" rtl="0" fontAlgn="ctr"/>
                      <a:r>
                        <a:rPr lang="en-IN" sz="1400" b="1" dirty="0" err="1">
                          <a:effectLst/>
                          <a:latin typeface="+mn-lt"/>
                        </a:rPr>
                        <a:t>Bhokar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rowSpan="2">
                  <a:txBody>
                    <a:bodyPr/>
                    <a:lstStyle/>
                    <a:p>
                      <a:pPr algn="ctr" rtl="0" fontAlgn="ctr"/>
                      <a:r>
                        <a:rPr lang="en-IN" sz="1400" b="1" dirty="0" err="1">
                          <a:effectLst/>
                          <a:latin typeface="+mn-lt"/>
                        </a:rPr>
                        <a:t>Biloli</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rowSpan="2">
                  <a:txBody>
                    <a:bodyPr/>
                    <a:lstStyle/>
                    <a:p>
                      <a:pPr algn="ctr" rtl="0" fontAlgn="ctr"/>
                      <a:r>
                        <a:rPr lang="en-IN" sz="1400" b="1" dirty="0" err="1">
                          <a:effectLst/>
                          <a:latin typeface="+mn-lt"/>
                        </a:rPr>
                        <a:t>Degloor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rowSpan="2">
                  <a:txBody>
                    <a:bodyPr/>
                    <a:lstStyle/>
                    <a:p>
                      <a:pPr algn="ctr" rtl="0" fontAlgn="ctr"/>
                      <a:r>
                        <a:rPr lang="en-IN" sz="1400" b="1" dirty="0" err="1">
                          <a:effectLst/>
                          <a:latin typeface="+mn-lt"/>
                        </a:rPr>
                        <a:t>Dharmabad</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749">
                <a:tc rowSpan="2">
                  <a:txBody>
                    <a:bodyPr/>
                    <a:lstStyle/>
                    <a:p>
                      <a:pPr algn="ctr" rtl="0" fontAlgn="ctr"/>
                      <a:r>
                        <a:rPr lang="en-IN" sz="1400" b="1" dirty="0" err="1">
                          <a:effectLst/>
                          <a:latin typeface="+mn-lt"/>
                        </a:rPr>
                        <a:t>Hadgaon</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06749">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06749">
                <a:tc rowSpan="2">
                  <a:txBody>
                    <a:bodyPr/>
                    <a:lstStyle/>
                    <a:p>
                      <a:pPr algn="ctr" rtl="0" fontAlgn="ctr"/>
                      <a:r>
                        <a:rPr lang="en-IN" sz="1400" b="1" dirty="0" err="1">
                          <a:effectLst/>
                          <a:latin typeface="+mn-lt"/>
                        </a:rPr>
                        <a:t>Himayatnagar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06749">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06749">
                <a:tc rowSpan="2">
                  <a:txBody>
                    <a:bodyPr/>
                    <a:lstStyle/>
                    <a:p>
                      <a:pPr algn="ctr" rtl="0" fontAlgn="ctr"/>
                      <a:r>
                        <a:rPr lang="en-IN" sz="1400" b="1" dirty="0" err="1">
                          <a:effectLst/>
                          <a:latin typeface="+mn-lt"/>
                        </a:rPr>
                        <a:t>Kandhar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06749">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06749">
                <a:tc rowSpan="2">
                  <a:txBody>
                    <a:bodyPr/>
                    <a:lstStyle/>
                    <a:p>
                      <a:pPr algn="ctr" rtl="0" fontAlgn="ctr"/>
                      <a:r>
                        <a:rPr lang="en-IN" sz="1400" b="1" dirty="0" err="1">
                          <a:effectLst/>
                          <a:latin typeface="+mn-lt"/>
                        </a:rPr>
                        <a:t>Kinwat</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41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06749">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2529302538"/>
              </p:ext>
            </p:extLst>
          </p:nvPr>
        </p:nvGraphicFramePr>
        <p:xfrm>
          <a:off x="497929" y="1113183"/>
          <a:ext cx="11475898" cy="593185"/>
        </p:xfrm>
        <a:graphic>
          <a:graphicData uri="http://schemas.openxmlformats.org/drawingml/2006/table">
            <a:tbl>
              <a:tblPr/>
              <a:tblGrid>
                <a:gridCol w="564018">
                  <a:extLst>
                    <a:ext uri="{9D8B030D-6E8A-4147-A177-3AD203B41FA5}">
                      <a16:colId xmlns="" xmlns:a16="http://schemas.microsoft.com/office/drawing/2014/main" val="20000"/>
                    </a:ext>
                  </a:extLst>
                </a:gridCol>
                <a:gridCol w="1686816">
                  <a:extLst>
                    <a:ext uri="{9D8B030D-6E8A-4147-A177-3AD203B41FA5}">
                      <a16:colId xmlns="" xmlns:a16="http://schemas.microsoft.com/office/drawing/2014/main" val="20001"/>
                    </a:ext>
                  </a:extLst>
                </a:gridCol>
                <a:gridCol w="3579612">
                  <a:extLst>
                    <a:ext uri="{9D8B030D-6E8A-4147-A177-3AD203B41FA5}">
                      <a16:colId xmlns="" xmlns:a16="http://schemas.microsoft.com/office/drawing/2014/main" val="20002"/>
                    </a:ext>
                  </a:extLst>
                </a:gridCol>
                <a:gridCol w="1585001">
                  <a:extLst>
                    <a:ext uri="{9D8B030D-6E8A-4147-A177-3AD203B41FA5}">
                      <a16:colId xmlns="" xmlns:a16="http://schemas.microsoft.com/office/drawing/2014/main" val="20003"/>
                    </a:ext>
                  </a:extLst>
                </a:gridCol>
                <a:gridCol w="1335674">
                  <a:extLst>
                    <a:ext uri="{9D8B030D-6E8A-4147-A177-3AD203B41FA5}">
                      <a16:colId xmlns="" xmlns:a16="http://schemas.microsoft.com/office/drawing/2014/main" val="20004"/>
                    </a:ext>
                  </a:extLst>
                </a:gridCol>
                <a:gridCol w="1495956">
                  <a:extLst>
                    <a:ext uri="{9D8B030D-6E8A-4147-A177-3AD203B41FA5}">
                      <a16:colId xmlns="" xmlns:a16="http://schemas.microsoft.com/office/drawing/2014/main" val="20005"/>
                    </a:ext>
                  </a:extLst>
                </a:gridCol>
                <a:gridCol w="122882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502402214"/>
              </p:ext>
            </p:extLst>
          </p:nvPr>
        </p:nvGraphicFramePr>
        <p:xfrm>
          <a:off x="497929" y="1706369"/>
          <a:ext cx="11466274" cy="4653166"/>
        </p:xfrm>
        <a:graphic>
          <a:graphicData uri="http://schemas.openxmlformats.org/drawingml/2006/table">
            <a:tbl>
              <a:tblPr/>
              <a:tblGrid>
                <a:gridCol w="563545">
                  <a:extLst>
                    <a:ext uri="{9D8B030D-6E8A-4147-A177-3AD203B41FA5}">
                      <a16:colId xmlns="" xmlns:a16="http://schemas.microsoft.com/office/drawing/2014/main" val="232975009"/>
                    </a:ext>
                  </a:extLst>
                </a:gridCol>
                <a:gridCol w="1685401">
                  <a:extLst>
                    <a:ext uri="{9D8B030D-6E8A-4147-A177-3AD203B41FA5}">
                      <a16:colId xmlns="" xmlns:a16="http://schemas.microsoft.com/office/drawing/2014/main" val="785303415"/>
                    </a:ext>
                  </a:extLst>
                </a:gridCol>
                <a:gridCol w="3576610">
                  <a:extLst>
                    <a:ext uri="{9D8B030D-6E8A-4147-A177-3AD203B41FA5}">
                      <a16:colId xmlns="" xmlns:a16="http://schemas.microsoft.com/office/drawing/2014/main" val="2413870011"/>
                    </a:ext>
                  </a:extLst>
                </a:gridCol>
                <a:gridCol w="1583672">
                  <a:extLst>
                    <a:ext uri="{9D8B030D-6E8A-4147-A177-3AD203B41FA5}">
                      <a16:colId xmlns="" xmlns:a16="http://schemas.microsoft.com/office/drawing/2014/main" val="1904706511"/>
                    </a:ext>
                  </a:extLst>
                </a:gridCol>
                <a:gridCol w="1334554">
                  <a:extLst>
                    <a:ext uri="{9D8B030D-6E8A-4147-A177-3AD203B41FA5}">
                      <a16:colId xmlns="" xmlns:a16="http://schemas.microsoft.com/office/drawing/2014/main" val="1261089464"/>
                    </a:ext>
                  </a:extLst>
                </a:gridCol>
                <a:gridCol w="1494702">
                  <a:extLst>
                    <a:ext uri="{9D8B030D-6E8A-4147-A177-3AD203B41FA5}">
                      <a16:colId xmlns="" xmlns:a16="http://schemas.microsoft.com/office/drawing/2014/main" val="3569328776"/>
                    </a:ext>
                  </a:extLst>
                </a:gridCol>
                <a:gridCol w="1227790">
                  <a:extLst>
                    <a:ext uri="{9D8B030D-6E8A-4147-A177-3AD203B41FA5}">
                      <a16:colId xmlns="" xmlns:a16="http://schemas.microsoft.com/office/drawing/2014/main" val="1379136875"/>
                    </a:ext>
                  </a:extLst>
                </a:gridCol>
              </a:tblGrid>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Hadgaon</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Choramba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Santosh Sambhajirao Shelgaonkar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51,31,446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35.53%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Kawtha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D.M. Murkute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57,71,296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Chendkapur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42,33,841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Gojegaon Belgvhan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Takalgaon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41,49,251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Ada-Dhanora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58,83,056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Talyachiwadi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gridSpan="7">
                  <a:txBody>
                    <a:bodyPr/>
                    <a:lstStyle/>
                    <a:p>
                      <a:pPr algn="ctr" fontAlgn="ctr"/>
                      <a:r>
                        <a:rPr lang="en-US" sz="1400" b="0" i="0" u="none" strike="noStrike" dirty="0" err="1" smtClean="0">
                          <a:solidFill>
                            <a:srgbClr val="000000"/>
                          </a:solidFill>
                          <a:effectLst/>
                          <a:latin typeface="Calibri" panose="020F0502020204030204" pitchFamily="34" charset="0"/>
                          <a:cs typeface="Calibri" panose="020F0502020204030204" pitchFamily="34" charset="0"/>
                        </a:rPr>
                        <a:t>Himayatnagar</a:t>
                      </a:r>
                      <a:r>
                        <a:rPr lang="en-US" sz="1400" b="0" i="0" u="none" strike="noStrike" dirty="0" smtClean="0">
                          <a:solidFill>
                            <a:srgbClr val="000000"/>
                          </a:solidFill>
                          <a:effectLst/>
                          <a:latin typeface="Calibri" panose="020F0502020204030204" pitchFamily="34" charset="0"/>
                          <a:cs typeface="Calibri" panose="020F0502020204030204" pitchFamily="34" charset="0"/>
                        </a:rPr>
                        <a:t> </a:t>
                      </a:r>
                      <a:r>
                        <a:rPr lang="en-US" sz="1400" b="0"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Kiramgaon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48,30,304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38.16%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 M Murkute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79,37,795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Khaigaon 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Pralhad 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Kandhar</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Panbhosi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 Movers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1,29,43,172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2207233602"/>
              </p:ext>
            </p:extLst>
          </p:nvPr>
        </p:nvGraphicFramePr>
        <p:xfrm>
          <a:off x="497929" y="1113183"/>
          <a:ext cx="11495150" cy="593185"/>
        </p:xfrm>
        <a:graphic>
          <a:graphicData uri="http://schemas.openxmlformats.org/drawingml/2006/table">
            <a:tbl>
              <a:tblPr/>
              <a:tblGrid>
                <a:gridCol w="564964">
                  <a:extLst>
                    <a:ext uri="{9D8B030D-6E8A-4147-A177-3AD203B41FA5}">
                      <a16:colId xmlns="" xmlns:a16="http://schemas.microsoft.com/office/drawing/2014/main" val="20000"/>
                    </a:ext>
                  </a:extLst>
                </a:gridCol>
                <a:gridCol w="1689646">
                  <a:extLst>
                    <a:ext uri="{9D8B030D-6E8A-4147-A177-3AD203B41FA5}">
                      <a16:colId xmlns="" xmlns:a16="http://schemas.microsoft.com/office/drawing/2014/main" val="20001"/>
                    </a:ext>
                  </a:extLst>
                </a:gridCol>
                <a:gridCol w="3585617">
                  <a:extLst>
                    <a:ext uri="{9D8B030D-6E8A-4147-A177-3AD203B41FA5}">
                      <a16:colId xmlns="" xmlns:a16="http://schemas.microsoft.com/office/drawing/2014/main" val="20002"/>
                    </a:ext>
                  </a:extLst>
                </a:gridCol>
                <a:gridCol w="1587660">
                  <a:extLst>
                    <a:ext uri="{9D8B030D-6E8A-4147-A177-3AD203B41FA5}">
                      <a16:colId xmlns="" xmlns:a16="http://schemas.microsoft.com/office/drawing/2014/main" val="20003"/>
                    </a:ext>
                  </a:extLst>
                </a:gridCol>
                <a:gridCol w="1337915">
                  <a:extLst>
                    <a:ext uri="{9D8B030D-6E8A-4147-A177-3AD203B41FA5}">
                      <a16:colId xmlns="" xmlns:a16="http://schemas.microsoft.com/office/drawing/2014/main" val="20004"/>
                    </a:ext>
                  </a:extLst>
                </a:gridCol>
                <a:gridCol w="1498466">
                  <a:extLst>
                    <a:ext uri="{9D8B030D-6E8A-4147-A177-3AD203B41FA5}">
                      <a16:colId xmlns="" xmlns:a16="http://schemas.microsoft.com/office/drawing/2014/main" val="20005"/>
                    </a:ext>
                  </a:extLst>
                </a:gridCol>
                <a:gridCol w="1230882">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50031619"/>
              </p:ext>
            </p:extLst>
          </p:nvPr>
        </p:nvGraphicFramePr>
        <p:xfrm>
          <a:off x="497929" y="1706369"/>
          <a:ext cx="11485525" cy="4653166"/>
        </p:xfrm>
        <a:graphic>
          <a:graphicData uri="http://schemas.openxmlformats.org/drawingml/2006/table">
            <a:tbl>
              <a:tblPr/>
              <a:tblGrid>
                <a:gridCol w="564491">
                  <a:extLst>
                    <a:ext uri="{9D8B030D-6E8A-4147-A177-3AD203B41FA5}">
                      <a16:colId xmlns="" xmlns:a16="http://schemas.microsoft.com/office/drawing/2014/main" val="232975009"/>
                    </a:ext>
                  </a:extLst>
                </a:gridCol>
                <a:gridCol w="1688231">
                  <a:extLst>
                    <a:ext uri="{9D8B030D-6E8A-4147-A177-3AD203B41FA5}">
                      <a16:colId xmlns="" xmlns:a16="http://schemas.microsoft.com/office/drawing/2014/main" val="785303415"/>
                    </a:ext>
                  </a:extLst>
                </a:gridCol>
                <a:gridCol w="3582615">
                  <a:extLst>
                    <a:ext uri="{9D8B030D-6E8A-4147-A177-3AD203B41FA5}">
                      <a16:colId xmlns="" xmlns:a16="http://schemas.microsoft.com/office/drawing/2014/main" val="2413870011"/>
                    </a:ext>
                  </a:extLst>
                </a:gridCol>
                <a:gridCol w="1586331">
                  <a:extLst>
                    <a:ext uri="{9D8B030D-6E8A-4147-A177-3AD203B41FA5}">
                      <a16:colId xmlns="" xmlns:a16="http://schemas.microsoft.com/office/drawing/2014/main" val="1904706511"/>
                    </a:ext>
                  </a:extLst>
                </a:gridCol>
                <a:gridCol w="1336795">
                  <a:extLst>
                    <a:ext uri="{9D8B030D-6E8A-4147-A177-3AD203B41FA5}">
                      <a16:colId xmlns="" xmlns:a16="http://schemas.microsoft.com/office/drawing/2014/main" val="1261089464"/>
                    </a:ext>
                  </a:extLst>
                </a:gridCol>
                <a:gridCol w="1497211">
                  <a:extLst>
                    <a:ext uri="{9D8B030D-6E8A-4147-A177-3AD203B41FA5}">
                      <a16:colId xmlns="" xmlns:a16="http://schemas.microsoft.com/office/drawing/2014/main" val="3569328776"/>
                    </a:ext>
                  </a:extLst>
                </a:gridCol>
                <a:gridCol w="1229851">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Khudyachiwadi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Vaibhav Lalme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53,94,969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Mohija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Mohammad Adnan Rashed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1,04,21,446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Dharmapuri Majare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Shivkumar Madhavrao Methalwad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61,81,280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Shirur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Sushmita P Surywanshi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1,21,21,000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Marshivni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Sudhir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1,40,18,511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Hanmantwadi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Arjun Sanjay More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60,08,608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Balanthwadi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Mahaveer Gurunath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83,57,463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Kinwat</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Pandhara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Mundhe Gajanan Prabhakarrao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72,00,680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51.59%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Budhwarpeth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 Sun Power Agency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15,85,005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Sakru Naik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64,74,604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Talhari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59,99,027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Chinchkhed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Rajkumar Tanaji Shriramwar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67,79,278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Apprao Peth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1,41,98,173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12.18%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361704143"/>
              </p:ext>
            </p:extLst>
          </p:nvPr>
        </p:nvGraphicFramePr>
        <p:xfrm>
          <a:off x="497929" y="1113183"/>
          <a:ext cx="11437398" cy="593185"/>
        </p:xfrm>
        <a:graphic>
          <a:graphicData uri="http://schemas.openxmlformats.org/drawingml/2006/table">
            <a:tbl>
              <a:tblPr/>
              <a:tblGrid>
                <a:gridCol w="562125">
                  <a:extLst>
                    <a:ext uri="{9D8B030D-6E8A-4147-A177-3AD203B41FA5}">
                      <a16:colId xmlns="" xmlns:a16="http://schemas.microsoft.com/office/drawing/2014/main" val="20000"/>
                    </a:ext>
                  </a:extLst>
                </a:gridCol>
                <a:gridCol w="1681157">
                  <a:extLst>
                    <a:ext uri="{9D8B030D-6E8A-4147-A177-3AD203B41FA5}">
                      <a16:colId xmlns="" xmlns:a16="http://schemas.microsoft.com/office/drawing/2014/main" val="20001"/>
                    </a:ext>
                  </a:extLst>
                </a:gridCol>
                <a:gridCol w="3567603">
                  <a:extLst>
                    <a:ext uri="{9D8B030D-6E8A-4147-A177-3AD203B41FA5}">
                      <a16:colId xmlns="" xmlns:a16="http://schemas.microsoft.com/office/drawing/2014/main" val="20002"/>
                    </a:ext>
                  </a:extLst>
                </a:gridCol>
                <a:gridCol w="1579684">
                  <a:extLst>
                    <a:ext uri="{9D8B030D-6E8A-4147-A177-3AD203B41FA5}">
                      <a16:colId xmlns="" xmlns:a16="http://schemas.microsoft.com/office/drawing/2014/main" val="20003"/>
                    </a:ext>
                  </a:extLst>
                </a:gridCol>
                <a:gridCol w="1331193">
                  <a:extLst>
                    <a:ext uri="{9D8B030D-6E8A-4147-A177-3AD203B41FA5}">
                      <a16:colId xmlns="" xmlns:a16="http://schemas.microsoft.com/office/drawing/2014/main" val="20004"/>
                    </a:ext>
                  </a:extLst>
                </a:gridCol>
                <a:gridCol w="1490938">
                  <a:extLst>
                    <a:ext uri="{9D8B030D-6E8A-4147-A177-3AD203B41FA5}">
                      <a16:colId xmlns="" xmlns:a16="http://schemas.microsoft.com/office/drawing/2014/main" val="20005"/>
                    </a:ext>
                  </a:extLst>
                </a:gridCol>
                <a:gridCol w="1224698">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9207052"/>
              </p:ext>
            </p:extLst>
          </p:nvPr>
        </p:nvGraphicFramePr>
        <p:xfrm>
          <a:off x="497929" y="1706369"/>
          <a:ext cx="11427771" cy="4653166"/>
        </p:xfrm>
        <a:graphic>
          <a:graphicData uri="http://schemas.openxmlformats.org/drawingml/2006/table">
            <a:tbl>
              <a:tblPr/>
              <a:tblGrid>
                <a:gridCol w="561652">
                  <a:extLst>
                    <a:ext uri="{9D8B030D-6E8A-4147-A177-3AD203B41FA5}">
                      <a16:colId xmlns="" xmlns:a16="http://schemas.microsoft.com/office/drawing/2014/main" val="232975009"/>
                    </a:ext>
                  </a:extLst>
                </a:gridCol>
                <a:gridCol w="1679742">
                  <a:extLst>
                    <a:ext uri="{9D8B030D-6E8A-4147-A177-3AD203B41FA5}">
                      <a16:colId xmlns="" xmlns:a16="http://schemas.microsoft.com/office/drawing/2014/main" val="785303415"/>
                    </a:ext>
                  </a:extLst>
                </a:gridCol>
                <a:gridCol w="3564600">
                  <a:extLst>
                    <a:ext uri="{9D8B030D-6E8A-4147-A177-3AD203B41FA5}">
                      <a16:colId xmlns="" xmlns:a16="http://schemas.microsoft.com/office/drawing/2014/main" val="2413870011"/>
                    </a:ext>
                  </a:extLst>
                </a:gridCol>
                <a:gridCol w="1578354">
                  <a:extLst>
                    <a:ext uri="{9D8B030D-6E8A-4147-A177-3AD203B41FA5}">
                      <a16:colId xmlns="" xmlns:a16="http://schemas.microsoft.com/office/drawing/2014/main" val="1904706511"/>
                    </a:ext>
                  </a:extLst>
                </a:gridCol>
                <a:gridCol w="1330073">
                  <a:extLst>
                    <a:ext uri="{9D8B030D-6E8A-4147-A177-3AD203B41FA5}">
                      <a16:colId xmlns="" xmlns:a16="http://schemas.microsoft.com/office/drawing/2014/main" val="1261089464"/>
                    </a:ext>
                  </a:extLst>
                </a:gridCol>
                <a:gridCol w="1489683">
                  <a:extLst>
                    <a:ext uri="{9D8B030D-6E8A-4147-A177-3AD203B41FA5}">
                      <a16:colId xmlns="" xmlns:a16="http://schemas.microsoft.com/office/drawing/2014/main" val="3569328776"/>
                    </a:ext>
                  </a:extLst>
                </a:gridCol>
                <a:gridCol w="1223667">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Karanji 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Prashant Gangadhar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50,87,625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Ritha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30,10,865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Phulenagar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64,37,608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Shingarwadi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Rajkumar Tanaji Shriramwar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62,19,350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Injegaon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Mundhe Gajanana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60,12,291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Kancheli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70,45,494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Lalunaik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33,37,794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Jaldhara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Ashishkumar Ramakantrao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61,81,318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Ghoti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Sohail Construction &amp; Steel Work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1,67,49,241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Totamba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Prashant Gangadhar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76,15,283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Loha</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Jomegaon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Bejgamwar Sanket Sunil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93,26,324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Londe Sanghvi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1,20,87,056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Sonmanjari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Eng.Avinash Uddhavrao Suryawanshi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90,94,864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22.60%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2656491873"/>
              </p:ext>
            </p:extLst>
          </p:nvPr>
        </p:nvGraphicFramePr>
        <p:xfrm>
          <a:off x="497929" y="1113183"/>
          <a:ext cx="11475898" cy="593185"/>
        </p:xfrm>
        <a:graphic>
          <a:graphicData uri="http://schemas.openxmlformats.org/drawingml/2006/table">
            <a:tbl>
              <a:tblPr/>
              <a:tblGrid>
                <a:gridCol w="564018">
                  <a:extLst>
                    <a:ext uri="{9D8B030D-6E8A-4147-A177-3AD203B41FA5}">
                      <a16:colId xmlns="" xmlns:a16="http://schemas.microsoft.com/office/drawing/2014/main" val="20000"/>
                    </a:ext>
                  </a:extLst>
                </a:gridCol>
                <a:gridCol w="1686816">
                  <a:extLst>
                    <a:ext uri="{9D8B030D-6E8A-4147-A177-3AD203B41FA5}">
                      <a16:colId xmlns="" xmlns:a16="http://schemas.microsoft.com/office/drawing/2014/main" val="20001"/>
                    </a:ext>
                  </a:extLst>
                </a:gridCol>
                <a:gridCol w="3579612">
                  <a:extLst>
                    <a:ext uri="{9D8B030D-6E8A-4147-A177-3AD203B41FA5}">
                      <a16:colId xmlns="" xmlns:a16="http://schemas.microsoft.com/office/drawing/2014/main" val="20002"/>
                    </a:ext>
                  </a:extLst>
                </a:gridCol>
                <a:gridCol w="1585001">
                  <a:extLst>
                    <a:ext uri="{9D8B030D-6E8A-4147-A177-3AD203B41FA5}">
                      <a16:colId xmlns="" xmlns:a16="http://schemas.microsoft.com/office/drawing/2014/main" val="20003"/>
                    </a:ext>
                  </a:extLst>
                </a:gridCol>
                <a:gridCol w="1335674">
                  <a:extLst>
                    <a:ext uri="{9D8B030D-6E8A-4147-A177-3AD203B41FA5}">
                      <a16:colId xmlns="" xmlns:a16="http://schemas.microsoft.com/office/drawing/2014/main" val="20004"/>
                    </a:ext>
                  </a:extLst>
                </a:gridCol>
                <a:gridCol w="1495956">
                  <a:extLst>
                    <a:ext uri="{9D8B030D-6E8A-4147-A177-3AD203B41FA5}">
                      <a16:colId xmlns="" xmlns:a16="http://schemas.microsoft.com/office/drawing/2014/main" val="20005"/>
                    </a:ext>
                  </a:extLst>
                </a:gridCol>
                <a:gridCol w="122882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108117456"/>
              </p:ext>
            </p:extLst>
          </p:nvPr>
        </p:nvGraphicFramePr>
        <p:xfrm>
          <a:off x="497929" y="1706369"/>
          <a:ext cx="11466274" cy="4757042"/>
        </p:xfrm>
        <a:graphic>
          <a:graphicData uri="http://schemas.openxmlformats.org/drawingml/2006/table">
            <a:tbl>
              <a:tblPr/>
              <a:tblGrid>
                <a:gridCol w="563545">
                  <a:extLst>
                    <a:ext uri="{9D8B030D-6E8A-4147-A177-3AD203B41FA5}">
                      <a16:colId xmlns="" xmlns:a16="http://schemas.microsoft.com/office/drawing/2014/main" val="232975009"/>
                    </a:ext>
                  </a:extLst>
                </a:gridCol>
                <a:gridCol w="1685401">
                  <a:extLst>
                    <a:ext uri="{9D8B030D-6E8A-4147-A177-3AD203B41FA5}">
                      <a16:colId xmlns="" xmlns:a16="http://schemas.microsoft.com/office/drawing/2014/main" val="785303415"/>
                    </a:ext>
                  </a:extLst>
                </a:gridCol>
                <a:gridCol w="3576610">
                  <a:extLst>
                    <a:ext uri="{9D8B030D-6E8A-4147-A177-3AD203B41FA5}">
                      <a16:colId xmlns="" xmlns:a16="http://schemas.microsoft.com/office/drawing/2014/main" val="2413870011"/>
                    </a:ext>
                  </a:extLst>
                </a:gridCol>
                <a:gridCol w="1583672">
                  <a:extLst>
                    <a:ext uri="{9D8B030D-6E8A-4147-A177-3AD203B41FA5}">
                      <a16:colId xmlns="" xmlns:a16="http://schemas.microsoft.com/office/drawing/2014/main" val="1904706511"/>
                    </a:ext>
                  </a:extLst>
                </a:gridCol>
                <a:gridCol w="1334554">
                  <a:extLst>
                    <a:ext uri="{9D8B030D-6E8A-4147-A177-3AD203B41FA5}">
                      <a16:colId xmlns="" xmlns:a16="http://schemas.microsoft.com/office/drawing/2014/main" val="1261089464"/>
                    </a:ext>
                  </a:extLst>
                </a:gridCol>
                <a:gridCol w="1494702">
                  <a:extLst>
                    <a:ext uri="{9D8B030D-6E8A-4147-A177-3AD203B41FA5}">
                      <a16:colId xmlns="" xmlns:a16="http://schemas.microsoft.com/office/drawing/2014/main" val="3569328776"/>
                    </a:ext>
                  </a:extLst>
                </a:gridCol>
                <a:gridCol w="1227790">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Sandeep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1,28,14,008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Dagadsangvi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Sandeep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1,15,44,091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Joshi Sangavi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1,35,52,815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Devla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Maheshwaro Construction &amp; Mahalaxmi Infra Corp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1,39,59,990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11.47%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Chitali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Avinash Uddavrao Suryawanshi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85,73,459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Jawala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1,49,26,401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Malkapur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22,54,029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Bhendegaon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 R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93,42,630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 &amp; Steel Works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63,50,000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Mahur</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Waifani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Shree Datta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38,09,509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Mendaki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31,35,423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Satiguda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Alka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64,20,529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Rampur Navi Wasti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1,08,12,107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9.57%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1669598099"/>
              </p:ext>
            </p:extLst>
          </p:nvPr>
        </p:nvGraphicFramePr>
        <p:xfrm>
          <a:off x="497929" y="1113183"/>
          <a:ext cx="11456647" cy="593185"/>
        </p:xfrm>
        <a:graphic>
          <a:graphicData uri="http://schemas.openxmlformats.org/drawingml/2006/table">
            <a:tbl>
              <a:tblPr/>
              <a:tblGrid>
                <a:gridCol w="563071">
                  <a:extLst>
                    <a:ext uri="{9D8B030D-6E8A-4147-A177-3AD203B41FA5}">
                      <a16:colId xmlns="" xmlns:a16="http://schemas.microsoft.com/office/drawing/2014/main" val="20000"/>
                    </a:ext>
                  </a:extLst>
                </a:gridCol>
                <a:gridCol w="1683986">
                  <a:extLst>
                    <a:ext uri="{9D8B030D-6E8A-4147-A177-3AD203B41FA5}">
                      <a16:colId xmlns="" xmlns:a16="http://schemas.microsoft.com/office/drawing/2014/main" val="20001"/>
                    </a:ext>
                  </a:extLst>
                </a:gridCol>
                <a:gridCol w="3573607">
                  <a:extLst>
                    <a:ext uri="{9D8B030D-6E8A-4147-A177-3AD203B41FA5}">
                      <a16:colId xmlns="" xmlns:a16="http://schemas.microsoft.com/office/drawing/2014/main" val="20002"/>
                    </a:ext>
                  </a:extLst>
                </a:gridCol>
                <a:gridCol w="1582343">
                  <a:extLst>
                    <a:ext uri="{9D8B030D-6E8A-4147-A177-3AD203B41FA5}">
                      <a16:colId xmlns="" xmlns:a16="http://schemas.microsoft.com/office/drawing/2014/main" val="20003"/>
                    </a:ext>
                  </a:extLst>
                </a:gridCol>
                <a:gridCol w="1333434">
                  <a:extLst>
                    <a:ext uri="{9D8B030D-6E8A-4147-A177-3AD203B41FA5}">
                      <a16:colId xmlns="" xmlns:a16="http://schemas.microsoft.com/office/drawing/2014/main" val="20004"/>
                    </a:ext>
                  </a:extLst>
                </a:gridCol>
                <a:gridCol w="1493447">
                  <a:extLst>
                    <a:ext uri="{9D8B030D-6E8A-4147-A177-3AD203B41FA5}">
                      <a16:colId xmlns="" xmlns:a16="http://schemas.microsoft.com/office/drawing/2014/main" val="20005"/>
                    </a:ext>
                  </a:extLst>
                </a:gridCol>
                <a:gridCol w="1226759">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201784244"/>
              </p:ext>
            </p:extLst>
          </p:nvPr>
        </p:nvGraphicFramePr>
        <p:xfrm>
          <a:off x="497929" y="1706369"/>
          <a:ext cx="11456647" cy="4653166"/>
        </p:xfrm>
        <a:graphic>
          <a:graphicData uri="http://schemas.openxmlformats.org/drawingml/2006/table">
            <a:tbl>
              <a:tblPr/>
              <a:tblGrid>
                <a:gridCol w="563071">
                  <a:extLst>
                    <a:ext uri="{9D8B030D-6E8A-4147-A177-3AD203B41FA5}">
                      <a16:colId xmlns="" xmlns:a16="http://schemas.microsoft.com/office/drawing/2014/main" val="232975009"/>
                    </a:ext>
                  </a:extLst>
                </a:gridCol>
                <a:gridCol w="1683986">
                  <a:extLst>
                    <a:ext uri="{9D8B030D-6E8A-4147-A177-3AD203B41FA5}">
                      <a16:colId xmlns="" xmlns:a16="http://schemas.microsoft.com/office/drawing/2014/main" val="785303415"/>
                    </a:ext>
                  </a:extLst>
                </a:gridCol>
                <a:gridCol w="3573607">
                  <a:extLst>
                    <a:ext uri="{9D8B030D-6E8A-4147-A177-3AD203B41FA5}">
                      <a16:colId xmlns="" xmlns:a16="http://schemas.microsoft.com/office/drawing/2014/main" val="2413870011"/>
                    </a:ext>
                  </a:extLst>
                </a:gridCol>
                <a:gridCol w="1582343">
                  <a:extLst>
                    <a:ext uri="{9D8B030D-6E8A-4147-A177-3AD203B41FA5}">
                      <a16:colId xmlns="" xmlns:a16="http://schemas.microsoft.com/office/drawing/2014/main" val="1904706511"/>
                    </a:ext>
                  </a:extLst>
                </a:gridCol>
                <a:gridCol w="1333434">
                  <a:extLst>
                    <a:ext uri="{9D8B030D-6E8A-4147-A177-3AD203B41FA5}">
                      <a16:colId xmlns="" xmlns:a16="http://schemas.microsoft.com/office/drawing/2014/main" val="1261089464"/>
                    </a:ext>
                  </a:extLst>
                </a:gridCol>
                <a:gridCol w="1493447">
                  <a:extLst>
                    <a:ext uri="{9D8B030D-6E8A-4147-A177-3AD203B41FA5}">
                      <a16:colId xmlns="" xmlns:a16="http://schemas.microsoft.com/office/drawing/2014/main" val="3569328776"/>
                    </a:ext>
                  </a:extLst>
                </a:gridCol>
                <a:gridCol w="1226759">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Iwleshwar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86,63,190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Sindhkhed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1,06,43,265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Banjara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Raghvendra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1,19,81,377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Anmal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Virbhadra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99,57,328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Pachunda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1,22,45,603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Wanola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 And Steel Works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1,34,90,869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Mukhed</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Khairka &amp; Khairkawadi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1,16,72,207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Hipparga 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Vishal Digambarrao Sontakke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1,05,87,045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Mandlapur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Dnyaneshwar Ramekar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1,13,94,255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7.83%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Bennal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Vivek Hanmantrao Surnar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99,66,322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Shivprasad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69,95,145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Kolgaon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Abhijeet Tate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55,55,727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1,20,94,552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98342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1312231681"/>
              </p:ext>
            </p:extLst>
          </p:nvPr>
        </p:nvGraphicFramePr>
        <p:xfrm>
          <a:off x="497929" y="1113183"/>
          <a:ext cx="11466274" cy="593185"/>
        </p:xfrm>
        <a:graphic>
          <a:graphicData uri="http://schemas.openxmlformats.org/drawingml/2006/table">
            <a:tbl>
              <a:tblPr/>
              <a:tblGrid>
                <a:gridCol w="563545">
                  <a:extLst>
                    <a:ext uri="{9D8B030D-6E8A-4147-A177-3AD203B41FA5}">
                      <a16:colId xmlns="" xmlns:a16="http://schemas.microsoft.com/office/drawing/2014/main" val="20000"/>
                    </a:ext>
                  </a:extLst>
                </a:gridCol>
                <a:gridCol w="1685401">
                  <a:extLst>
                    <a:ext uri="{9D8B030D-6E8A-4147-A177-3AD203B41FA5}">
                      <a16:colId xmlns="" xmlns:a16="http://schemas.microsoft.com/office/drawing/2014/main" val="20001"/>
                    </a:ext>
                  </a:extLst>
                </a:gridCol>
                <a:gridCol w="3576610">
                  <a:extLst>
                    <a:ext uri="{9D8B030D-6E8A-4147-A177-3AD203B41FA5}">
                      <a16:colId xmlns="" xmlns:a16="http://schemas.microsoft.com/office/drawing/2014/main" val="20002"/>
                    </a:ext>
                  </a:extLst>
                </a:gridCol>
                <a:gridCol w="1583672">
                  <a:extLst>
                    <a:ext uri="{9D8B030D-6E8A-4147-A177-3AD203B41FA5}">
                      <a16:colId xmlns="" xmlns:a16="http://schemas.microsoft.com/office/drawing/2014/main" val="20003"/>
                    </a:ext>
                  </a:extLst>
                </a:gridCol>
                <a:gridCol w="1334554">
                  <a:extLst>
                    <a:ext uri="{9D8B030D-6E8A-4147-A177-3AD203B41FA5}">
                      <a16:colId xmlns="" xmlns:a16="http://schemas.microsoft.com/office/drawing/2014/main" val="20004"/>
                    </a:ext>
                  </a:extLst>
                </a:gridCol>
                <a:gridCol w="1494702">
                  <a:extLst>
                    <a:ext uri="{9D8B030D-6E8A-4147-A177-3AD203B41FA5}">
                      <a16:colId xmlns="" xmlns:a16="http://schemas.microsoft.com/office/drawing/2014/main" val="20005"/>
                    </a:ext>
                  </a:extLst>
                </a:gridCol>
                <a:gridCol w="1227790">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59821377"/>
              </p:ext>
            </p:extLst>
          </p:nvPr>
        </p:nvGraphicFramePr>
        <p:xfrm>
          <a:off x="497929" y="1706369"/>
          <a:ext cx="11466274" cy="4653166"/>
        </p:xfrm>
        <a:graphic>
          <a:graphicData uri="http://schemas.openxmlformats.org/drawingml/2006/table">
            <a:tbl>
              <a:tblPr/>
              <a:tblGrid>
                <a:gridCol w="563545">
                  <a:extLst>
                    <a:ext uri="{9D8B030D-6E8A-4147-A177-3AD203B41FA5}">
                      <a16:colId xmlns="" xmlns:a16="http://schemas.microsoft.com/office/drawing/2014/main" val="232975009"/>
                    </a:ext>
                  </a:extLst>
                </a:gridCol>
                <a:gridCol w="1685401">
                  <a:extLst>
                    <a:ext uri="{9D8B030D-6E8A-4147-A177-3AD203B41FA5}">
                      <a16:colId xmlns="" xmlns:a16="http://schemas.microsoft.com/office/drawing/2014/main" val="785303415"/>
                    </a:ext>
                  </a:extLst>
                </a:gridCol>
                <a:gridCol w="3576610">
                  <a:extLst>
                    <a:ext uri="{9D8B030D-6E8A-4147-A177-3AD203B41FA5}">
                      <a16:colId xmlns="" xmlns:a16="http://schemas.microsoft.com/office/drawing/2014/main" val="2413870011"/>
                    </a:ext>
                  </a:extLst>
                </a:gridCol>
                <a:gridCol w="1583672">
                  <a:extLst>
                    <a:ext uri="{9D8B030D-6E8A-4147-A177-3AD203B41FA5}">
                      <a16:colId xmlns="" xmlns:a16="http://schemas.microsoft.com/office/drawing/2014/main" val="1904706511"/>
                    </a:ext>
                  </a:extLst>
                </a:gridCol>
                <a:gridCol w="1334554">
                  <a:extLst>
                    <a:ext uri="{9D8B030D-6E8A-4147-A177-3AD203B41FA5}">
                      <a16:colId xmlns="" xmlns:a16="http://schemas.microsoft.com/office/drawing/2014/main" val="1261089464"/>
                    </a:ext>
                  </a:extLst>
                </a:gridCol>
                <a:gridCol w="1494702">
                  <a:extLst>
                    <a:ext uri="{9D8B030D-6E8A-4147-A177-3AD203B41FA5}">
                      <a16:colId xmlns="" xmlns:a16="http://schemas.microsoft.com/office/drawing/2014/main" val="3569328776"/>
                    </a:ext>
                  </a:extLst>
                </a:gridCol>
                <a:gridCol w="1227790">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76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Berli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Susmita P Suryawanshi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1,31,87,537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77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Eklara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3,92,57,364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Naigaon</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78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Navandi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 Movers &amp; Land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76,99,680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Mokasdara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Earthmovers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69,05,813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80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Kopara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Bhumi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38,63,642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Mandani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Pratap Vainkatrao Gavhane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64,92,389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smtClean="0">
                          <a:solidFill>
                            <a:srgbClr val="000000"/>
                          </a:solidFill>
                          <a:effectLst/>
                          <a:latin typeface="Calibri" panose="020F0502020204030204" pitchFamily="34" charset="0"/>
                          <a:cs typeface="Calibri" panose="020F0502020204030204" pitchFamily="34" charset="0"/>
                        </a:rPr>
                        <a:t>Jaylakshmi Construction (Pr. Vipil Vikas Patil )</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86,37,087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Shobha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1,21,29,359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Bejgamwar Sanket Sunil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1,44,83,399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1,13,13,484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Nanded</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Dhoki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Santosh Sambhaji Shelgaonkar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75,74,600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Pimpalgaon Mistri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83,49,292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25.61%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208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4007231144"/>
              </p:ext>
            </p:extLst>
          </p:nvPr>
        </p:nvGraphicFramePr>
        <p:xfrm>
          <a:off x="497929" y="1113183"/>
          <a:ext cx="11456647" cy="593185"/>
        </p:xfrm>
        <a:graphic>
          <a:graphicData uri="http://schemas.openxmlformats.org/drawingml/2006/table">
            <a:tbl>
              <a:tblPr/>
              <a:tblGrid>
                <a:gridCol w="563071">
                  <a:extLst>
                    <a:ext uri="{9D8B030D-6E8A-4147-A177-3AD203B41FA5}">
                      <a16:colId xmlns="" xmlns:a16="http://schemas.microsoft.com/office/drawing/2014/main" val="20000"/>
                    </a:ext>
                  </a:extLst>
                </a:gridCol>
                <a:gridCol w="1683986">
                  <a:extLst>
                    <a:ext uri="{9D8B030D-6E8A-4147-A177-3AD203B41FA5}">
                      <a16:colId xmlns="" xmlns:a16="http://schemas.microsoft.com/office/drawing/2014/main" val="20001"/>
                    </a:ext>
                  </a:extLst>
                </a:gridCol>
                <a:gridCol w="3573607">
                  <a:extLst>
                    <a:ext uri="{9D8B030D-6E8A-4147-A177-3AD203B41FA5}">
                      <a16:colId xmlns="" xmlns:a16="http://schemas.microsoft.com/office/drawing/2014/main" val="20002"/>
                    </a:ext>
                  </a:extLst>
                </a:gridCol>
                <a:gridCol w="1582343">
                  <a:extLst>
                    <a:ext uri="{9D8B030D-6E8A-4147-A177-3AD203B41FA5}">
                      <a16:colId xmlns="" xmlns:a16="http://schemas.microsoft.com/office/drawing/2014/main" val="20003"/>
                    </a:ext>
                  </a:extLst>
                </a:gridCol>
                <a:gridCol w="1333434">
                  <a:extLst>
                    <a:ext uri="{9D8B030D-6E8A-4147-A177-3AD203B41FA5}">
                      <a16:colId xmlns="" xmlns:a16="http://schemas.microsoft.com/office/drawing/2014/main" val="20004"/>
                    </a:ext>
                  </a:extLst>
                </a:gridCol>
                <a:gridCol w="1493447">
                  <a:extLst>
                    <a:ext uri="{9D8B030D-6E8A-4147-A177-3AD203B41FA5}">
                      <a16:colId xmlns="" xmlns:a16="http://schemas.microsoft.com/office/drawing/2014/main" val="20005"/>
                    </a:ext>
                  </a:extLst>
                </a:gridCol>
                <a:gridCol w="1226759">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84488978"/>
              </p:ext>
            </p:extLst>
          </p:nvPr>
        </p:nvGraphicFramePr>
        <p:xfrm>
          <a:off x="497929" y="1706369"/>
          <a:ext cx="11447022" cy="2098090"/>
        </p:xfrm>
        <a:graphic>
          <a:graphicData uri="http://schemas.openxmlformats.org/drawingml/2006/table">
            <a:tbl>
              <a:tblPr/>
              <a:tblGrid>
                <a:gridCol w="562598">
                  <a:extLst>
                    <a:ext uri="{9D8B030D-6E8A-4147-A177-3AD203B41FA5}">
                      <a16:colId xmlns="" xmlns:a16="http://schemas.microsoft.com/office/drawing/2014/main" val="232975009"/>
                    </a:ext>
                  </a:extLst>
                </a:gridCol>
                <a:gridCol w="1682572">
                  <a:extLst>
                    <a:ext uri="{9D8B030D-6E8A-4147-A177-3AD203B41FA5}">
                      <a16:colId xmlns="" xmlns:a16="http://schemas.microsoft.com/office/drawing/2014/main" val="785303415"/>
                    </a:ext>
                  </a:extLst>
                </a:gridCol>
                <a:gridCol w="3570605">
                  <a:extLst>
                    <a:ext uri="{9D8B030D-6E8A-4147-A177-3AD203B41FA5}">
                      <a16:colId xmlns="" xmlns:a16="http://schemas.microsoft.com/office/drawing/2014/main" val="2413870011"/>
                    </a:ext>
                  </a:extLst>
                </a:gridCol>
                <a:gridCol w="1581013">
                  <a:extLst>
                    <a:ext uri="{9D8B030D-6E8A-4147-A177-3AD203B41FA5}">
                      <a16:colId xmlns="" xmlns:a16="http://schemas.microsoft.com/office/drawing/2014/main" val="1904706511"/>
                    </a:ext>
                  </a:extLst>
                </a:gridCol>
                <a:gridCol w="1332313">
                  <a:extLst>
                    <a:ext uri="{9D8B030D-6E8A-4147-A177-3AD203B41FA5}">
                      <a16:colId xmlns="" xmlns:a16="http://schemas.microsoft.com/office/drawing/2014/main" val="1261089464"/>
                    </a:ext>
                  </a:extLst>
                </a:gridCol>
                <a:gridCol w="1492192">
                  <a:extLst>
                    <a:ext uri="{9D8B030D-6E8A-4147-A177-3AD203B41FA5}">
                      <a16:colId xmlns="" xmlns:a16="http://schemas.microsoft.com/office/drawing/2014/main" val="3569328776"/>
                    </a:ext>
                  </a:extLst>
                </a:gridCol>
                <a:gridCol w="1225729">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a:rPr>
                        <a:t>88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Rahati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Sahebrao Karlekar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1,08,93,740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Umri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89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Bijegaon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Pawade Construction(P.P Madhav Ganeshrao Pawade)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39,44,320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80.70%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90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Bolsa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Pranav Prahlad Aade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1,10,45,681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18.17%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91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Jirona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Saeem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56,72,292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92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Ramakant Dattopant Rapatwar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1,37,79,718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bl>
          </a:graphicData>
        </a:graphic>
      </p:graphicFrame>
    </p:spTree>
    <p:extLst>
      <p:ext uri="{BB962C8B-B14F-4D97-AF65-F5344CB8AC3E}">
        <p14:creationId xmlns:p14="http://schemas.microsoft.com/office/powerpoint/2010/main" val="80155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767223588"/>
              </p:ext>
            </p:extLst>
          </p:nvPr>
        </p:nvGraphicFramePr>
        <p:xfrm>
          <a:off x="404814" y="966780"/>
          <a:ext cx="11492010" cy="5722774"/>
        </p:xfrm>
        <a:graphic>
          <a:graphicData uri="http://schemas.openxmlformats.org/drawingml/2006/table">
            <a:tbl>
              <a:tblPr>
                <a:tableStyleId>{5C22544A-7EE6-4342-B048-85BDC9FD1C3A}</a:tableStyleId>
              </a:tblPr>
              <a:tblGrid>
                <a:gridCol w="1915335">
                  <a:extLst>
                    <a:ext uri="{9D8B030D-6E8A-4147-A177-3AD203B41FA5}">
                      <a16:colId xmlns="" xmlns:a16="http://schemas.microsoft.com/office/drawing/2014/main" val="20000"/>
                    </a:ext>
                  </a:extLst>
                </a:gridCol>
                <a:gridCol w="1915335">
                  <a:extLst>
                    <a:ext uri="{9D8B030D-6E8A-4147-A177-3AD203B41FA5}">
                      <a16:colId xmlns="" xmlns:a16="http://schemas.microsoft.com/office/drawing/2014/main" val="20001"/>
                    </a:ext>
                  </a:extLst>
                </a:gridCol>
                <a:gridCol w="1915335">
                  <a:extLst>
                    <a:ext uri="{9D8B030D-6E8A-4147-A177-3AD203B41FA5}">
                      <a16:colId xmlns="" xmlns:a16="http://schemas.microsoft.com/office/drawing/2014/main" val="20002"/>
                    </a:ext>
                  </a:extLst>
                </a:gridCol>
                <a:gridCol w="1915335">
                  <a:extLst>
                    <a:ext uri="{9D8B030D-6E8A-4147-A177-3AD203B41FA5}">
                      <a16:colId xmlns="" xmlns:a16="http://schemas.microsoft.com/office/drawing/2014/main" val="20004"/>
                    </a:ext>
                  </a:extLst>
                </a:gridCol>
                <a:gridCol w="1915335">
                  <a:extLst>
                    <a:ext uri="{9D8B030D-6E8A-4147-A177-3AD203B41FA5}">
                      <a16:colId xmlns="" xmlns:a16="http://schemas.microsoft.com/office/drawing/2014/main" val="20006"/>
                    </a:ext>
                  </a:extLst>
                </a:gridCol>
                <a:gridCol w="1915335">
                  <a:extLst>
                    <a:ext uri="{9D8B030D-6E8A-4147-A177-3AD203B41FA5}">
                      <a16:colId xmlns="" xmlns:a16="http://schemas.microsoft.com/office/drawing/2014/main" val="20008"/>
                    </a:ext>
                  </a:extLst>
                </a:gridCol>
              </a:tblGrid>
              <a:tr h="478002">
                <a:tc>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0"/>
                  </a:ext>
                </a:extLst>
              </a:tr>
              <a:tr h="308516">
                <a:tc rowSpan="2">
                  <a:txBody>
                    <a:bodyPr/>
                    <a:lstStyle/>
                    <a:p>
                      <a:pPr algn="ctr" rtl="0" fontAlgn="ctr"/>
                      <a:r>
                        <a:rPr lang="en-IN" sz="1400" b="1" dirty="0" err="1">
                          <a:effectLst/>
                          <a:latin typeface="+mn-lt"/>
                        </a:rPr>
                        <a:t>Loha</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08516">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08516">
                <a:tc rowSpan="2">
                  <a:txBody>
                    <a:bodyPr/>
                    <a:lstStyle/>
                    <a:p>
                      <a:pPr algn="ctr" rtl="0" fontAlgn="ctr"/>
                      <a:r>
                        <a:rPr lang="en-IN" sz="1400" b="1" dirty="0" err="1">
                          <a:effectLst/>
                          <a:latin typeface="+mn-lt"/>
                        </a:rPr>
                        <a:t>Mahur</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08516">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08516">
                <a:tc rowSpan="2">
                  <a:txBody>
                    <a:bodyPr/>
                    <a:lstStyle/>
                    <a:p>
                      <a:pPr algn="ctr" rtl="0" fontAlgn="ctr"/>
                      <a:r>
                        <a:rPr lang="en-IN" sz="1400" b="1" dirty="0" err="1">
                          <a:effectLst/>
                          <a:latin typeface="+mn-lt"/>
                        </a:rPr>
                        <a:t>Mudkhed</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08516">
                <a:tc vMerge="1">
                  <a:txBody>
                    <a:bodyPr/>
                    <a:lstStyle/>
                    <a:p>
                      <a:endParaRPr lang="en-IN"/>
                    </a:p>
                  </a:txBody>
                  <a:tcPr/>
                </a:tc>
                <a:tc>
                  <a:txBody>
                    <a:bodyPr/>
                    <a:lstStyle/>
                    <a:p>
                      <a:pPr algn="ctr" rtl="0" fontAlgn="ctr"/>
                      <a:r>
                        <a:rPr lang="en-IN" sz="1400" b="0" dirty="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08516">
                <a:tc rowSpan="2">
                  <a:txBody>
                    <a:bodyPr/>
                    <a:lstStyle/>
                    <a:p>
                      <a:pPr algn="ctr" rtl="0" fontAlgn="ctr"/>
                      <a:r>
                        <a:rPr lang="en-IN" sz="1400" b="1" dirty="0" err="1">
                          <a:effectLst/>
                          <a:latin typeface="+mn-lt"/>
                        </a:rPr>
                        <a:t>Mukhed</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60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08516">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08516">
                <a:tc rowSpan="2">
                  <a:txBody>
                    <a:bodyPr/>
                    <a:lstStyle/>
                    <a:p>
                      <a:pPr algn="ctr" rtl="0" fontAlgn="ctr"/>
                      <a:r>
                        <a:rPr lang="en-IN" sz="1400" b="1" dirty="0" err="1">
                          <a:effectLst/>
                          <a:latin typeface="+mn-lt"/>
                        </a:rPr>
                        <a:t>Naigaon</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08516">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308516">
                <a:tc rowSpan="2">
                  <a:txBody>
                    <a:bodyPr/>
                    <a:lstStyle/>
                    <a:p>
                      <a:pPr algn="ctr" rtl="0" fontAlgn="ctr"/>
                      <a:r>
                        <a:rPr lang="en-IN" sz="1400" b="1" dirty="0" err="1">
                          <a:effectLst/>
                          <a:latin typeface="+mn-lt"/>
                        </a:rPr>
                        <a:t>Nanded</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8516">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8516">
                <a:tc rowSpan="2">
                  <a:txBody>
                    <a:bodyPr/>
                    <a:lstStyle/>
                    <a:p>
                      <a:pPr algn="ctr" rtl="0" fontAlgn="ctr"/>
                      <a:r>
                        <a:rPr lang="en-IN" sz="1400" b="1" dirty="0" err="1">
                          <a:effectLst/>
                          <a:latin typeface="+mn-lt"/>
                        </a:rPr>
                        <a:t>Umri</a:t>
                      </a:r>
                      <a:endParaRPr lang="en-IN" sz="1400" b="1" dirty="0">
                        <a:effectLst/>
                        <a:latin typeface="+mn-lt"/>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8516">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400" b="0" dirty="0">
                          <a:effectLst/>
                          <a:latin typeface="+mn-lt"/>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8516">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mn-lt"/>
                        </a:rPr>
                        <a:t>289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mn-lt"/>
                        </a:rPr>
                        <a:t>272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mn-lt"/>
                        </a:rPr>
                        <a:t>161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mn-lt"/>
                        </a:rPr>
                        <a:t>111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804525784"/>
                  </a:ext>
                </a:extLst>
              </a:tr>
              <a:tr h="30851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mn-lt"/>
                        </a:rPr>
                        <a:t>178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mn-lt"/>
                        </a:rPr>
                        <a:t>168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mn-lt"/>
                        </a:rPr>
                        <a:t>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mn-lt"/>
                        </a:rPr>
                        <a:t>76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651285205"/>
                  </a:ext>
                </a:extLst>
              </a:tr>
              <a:tr h="308516">
                <a:tc gridSpan="2">
                  <a:txBody>
                    <a:bodyPr/>
                    <a:lstStyle/>
                    <a:p>
                      <a:pPr algn="ctr" rtl="0" fontAlgn="ctr"/>
                      <a:r>
                        <a:rPr lang="en-US" sz="1400" b="1" dirty="0">
                          <a:effectLst/>
                          <a:latin typeface="+mn-lt"/>
                        </a:rPr>
                        <a:t>Grand 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dirty="0">
                          <a:effectLst/>
                          <a:latin typeface="+mn-lt"/>
                        </a:rPr>
                        <a:t>467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mn-lt"/>
                        </a:rPr>
                        <a:t>440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mn-lt"/>
                        </a:rPr>
                        <a:t>253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dirty="0">
                          <a:effectLst/>
                          <a:latin typeface="+mn-lt"/>
                        </a:rPr>
                        <a:t>187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585003238"/>
                  </a:ext>
                </a:extLst>
              </a:tr>
            </a:tbl>
          </a:graphicData>
        </a:graphic>
      </p:graphicFrame>
    </p:spTree>
    <p:extLst>
      <p:ext uri="{BB962C8B-B14F-4D97-AF65-F5344CB8AC3E}">
        <p14:creationId xmlns:p14="http://schemas.microsoft.com/office/powerpoint/2010/main" val="305896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Kandhar</a:t>
            </a:r>
            <a:r>
              <a:rPr lang="en-US" sz="3100" b="1" dirty="0" smtClean="0">
                <a:latin typeface="+mn-lt"/>
              </a:rPr>
              <a:t> </a:t>
            </a:r>
            <a:r>
              <a:rPr lang="en-US" sz="3100" b="1" dirty="0" err="1" smtClean="0">
                <a:latin typeface="+mn-lt"/>
              </a:rPr>
              <a:t>Taluka</a:t>
            </a:r>
            <a:r>
              <a:rPr lang="en-US" sz="3100" b="1" dirty="0" smtClean="0">
                <a:latin typeface="+mn-lt"/>
              </a:rPr>
              <a:t> </a:t>
            </a:r>
            <a:endParaRPr lang="en-IN" altLang="en-US" sz="3100" b="1" dirty="0">
              <a:latin typeface="+mn-lt"/>
            </a:endParaRPr>
          </a:p>
        </p:txBody>
      </p:sp>
      <p:pic>
        <p:nvPicPr>
          <p:cNvPr id="1025" name="Picture 1"/>
          <p:cNvPicPr preferRelativeResize="0">
            <a:picLocks noChangeArrowheads="1"/>
          </p:cNvPicPr>
          <p:nvPr/>
        </p:nvPicPr>
        <p:blipFill rotWithShape="1">
          <a:blip r:embed="rId2">
            <a:extLst>
              <a:ext uri="{28A0092B-C50C-407E-A947-70E740481C1C}">
                <a14:useLocalDpi xmlns:a14="http://schemas.microsoft.com/office/drawing/2010/main" val="0"/>
              </a:ext>
            </a:extLst>
          </a:blip>
          <a:srcRect r="1867"/>
          <a:stretch/>
        </p:blipFill>
        <p:spPr bwMode="auto">
          <a:xfrm>
            <a:off x="899954" y="1274509"/>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384" y="1274509"/>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preferRelativeResize="0">
            <a:picLocks noChangeArrowheads="1"/>
          </p:cNvPicPr>
          <p:nvPr/>
        </p:nvPicPr>
        <p:blipFill rotWithShape="1">
          <a:blip r:embed="rId4">
            <a:extLst>
              <a:ext uri="{28A0092B-C50C-407E-A947-70E740481C1C}">
                <a14:useLocalDpi xmlns:a14="http://schemas.microsoft.com/office/drawing/2010/main" val="0"/>
              </a:ext>
            </a:extLst>
          </a:blip>
          <a:srcRect r="1733"/>
          <a:stretch/>
        </p:blipFill>
        <p:spPr bwMode="auto">
          <a:xfrm>
            <a:off x="6845384"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preferRelativeResize="0">
            <a:picLocks noChangeArrowheads="1"/>
          </p:cNvPicPr>
          <p:nvPr/>
        </p:nvPicPr>
        <p:blipFill rotWithShape="1">
          <a:blip r:embed="rId5">
            <a:extLst>
              <a:ext uri="{28A0092B-C50C-407E-A947-70E740481C1C}">
                <a14:useLocalDpi xmlns:a14="http://schemas.microsoft.com/office/drawing/2010/main" val="0"/>
              </a:ext>
            </a:extLst>
          </a:blip>
          <a:srcRect t="2481"/>
          <a:stretch/>
        </p:blipFill>
        <p:spPr bwMode="auto">
          <a:xfrm>
            <a:off x="900888"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031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Kinwat</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2049" name="Picture 1"/>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2888"/>
          <a:stretch/>
        </p:blipFill>
        <p:spPr bwMode="auto">
          <a:xfrm>
            <a:off x="900137" y="1288973"/>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7765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939" y="416156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996" y="417019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368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Hadgaon</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10241" name="Picture 1"/>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322" r="1938"/>
          <a:stretch/>
        </p:blipFill>
        <p:spPr bwMode="auto">
          <a:xfrm>
            <a:off x="896876" y="127520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6657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preferRelativeResize="0">
            <a:picLocks noChangeArrowheads="1"/>
          </p:cNvPicPr>
          <p:nvPr/>
        </p:nvPicPr>
        <p:blipFill rotWithShape="1">
          <a:blip r:embed="rId4">
            <a:extLst>
              <a:ext uri="{28A0092B-C50C-407E-A947-70E740481C1C}">
                <a14:useLocalDpi xmlns:a14="http://schemas.microsoft.com/office/drawing/2010/main" val="0"/>
              </a:ext>
            </a:extLst>
          </a:blip>
          <a:srcRect t="3961"/>
          <a:stretch/>
        </p:blipFill>
        <p:spPr bwMode="auto">
          <a:xfrm>
            <a:off x="896876" y="415698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6869" y="4154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01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Dharmabad</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9217"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87" y="1274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737"/>
          <a:stretch/>
        </p:blipFill>
        <p:spPr bwMode="auto">
          <a:xfrm>
            <a:off x="6847362" y="1265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39"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362"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120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Naigaon</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8195"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721" y="4158461"/>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96492" y="4158461"/>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p:cNvPicPr preferRelativeResize="0">
            <a:picLocks noChangeArrowheads="1"/>
          </p:cNvPicPr>
          <p:nvPr/>
        </p:nvPicPr>
        <p:blipFill rotWithShape="1">
          <a:blip r:embed="rId4">
            <a:extLst>
              <a:ext uri="{28A0092B-C50C-407E-A947-70E740481C1C}">
                <a14:useLocalDpi xmlns:a14="http://schemas.microsoft.com/office/drawing/2010/main" val="0"/>
              </a:ext>
            </a:extLst>
          </a:blip>
          <a:srcRect r="1635"/>
          <a:stretch/>
        </p:blipFill>
        <p:spPr bwMode="auto">
          <a:xfrm>
            <a:off x="908516" y="127352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9869" y="126641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808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Mukhed</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7169" name="Picture 1"/>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2492"/>
          <a:stretch/>
        </p:blipFill>
        <p:spPr bwMode="auto">
          <a:xfrm>
            <a:off x="905635"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7052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635" y="416663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preferRelativeResize="0">
            <a:picLocks noChangeArrowheads="1"/>
          </p:cNvPicPr>
          <p:nvPr/>
        </p:nvPicPr>
        <p:blipFill rotWithShape="1">
          <a:blip r:embed="rId5">
            <a:extLst>
              <a:ext uri="{28A0092B-C50C-407E-A947-70E740481C1C}">
                <a14:useLocalDpi xmlns:a14="http://schemas.microsoft.com/office/drawing/2010/main" val="0"/>
              </a:ext>
            </a:extLst>
          </a:blip>
          <a:srcRect t="2961"/>
          <a:stretch/>
        </p:blipFill>
        <p:spPr bwMode="auto">
          <a:xfrm>
            <a:off x="6848922" y="415801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72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Mahur</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6145"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22" y="1280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939" y="127089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752" y="416088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422" y="415875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124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r>
              <a:rPr lang="en-US" sz="4000" b="1" dirty="0">
                <a:solidFill>
                  <a:prstClr val="black"/>
                </a:solidFill>
                <a:latin typeface="Calibri"/>
              </a:rPr>
              <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2450428435"/>
              </p:ext>
            </p:extLst>
          </p:nvPr>
        </p:nvGraphicFramePr>
        <p:xfrm>
          <a:off x="373109" y="1129661"/>
          <a:ext cx="11470547" cy="5608016"/>
        </p:xfrm>
        <a:graphic>
          <a:graphicData uri="http://schemas.openxmlformats.org/drawingml/2006/table">
            <a:tbl>
              <a:tblPr/>
              <a:tblGrid>
                <a:gridCol w="1550785">
                  <a:extLst>
                    <a:ext uri="{9D8B030D-6E8A-4147-A177-3AD203B41FA5}">
                      <a16:colId xmlns="" xmlns:a16="http://schemas.microsoft.com/office/drawing/2014/main" val="20000"/>
                    </a:ext>
                  </a:extLst>
                </a:gridCol>
                <a:gridCol w="1200317">
                  <a:extLst>
                    <a:ext uri="{9D8B030D-6E8A-4147-A177-3AD203B41FA5}">
                      <a16:colId xmlns="" xmlns:a16="http://schemas.microsoft.com/office/drawing/2014/main" val="20001"/>
                    </a:ext>
                  </a:extLst>
                </a:gridCol>
                <a:gridCol w="1630438">
                  <a:extLst>
                    <a:ext uri="{9D8B030D-6E8A-4147-A177-3AD203B41FA5}">
                      <a16:colId xmlns="" xmlns:a16="http://schemas.microsoft.com/office/drawing/2014/main" val="20002"/>
                    </a:ext>
                  </a:extLst>
                </a:gridCol>
                <a:gridCol w="1349925">
                  <a:extLst>
                    <a:ext uri="{9D8B030D-6E8A-4147-A177-3AD203B41FA5}">
                      <a16:colId xmlns="" xmlns:a16="http://schemas.microsoft.com/office/drawing/2014/main" val="20003"/>
                    </a:ext>
                  </a:extLst>
                </a:gridCol>
                <a:gridCol w="1402563">
                  <a:extLst>
                    <a:ext uri="{9D8B030D-6E8A-4147-A177-3AD203B41FA5}">
                      <a16:colId xmlns="" xmlns:a16="http://schemas.microsoft.com/office/drawing/2014/main" val="20004"/>
                    </a:ext>
                  </a:extLst>
                </a:gridCol>
                <a:gridCol w="1313215">
                  <a:extLst>
                    <a:ext uri="{9D8B030D-6E8A-4147-A177-3AD203B41FA5}">
                      <a16:colId xmlns="" xmlns:a16="http://schemas.microsoft.com/office/drawing/2014/main" val="20005"/>
                    </a:ext>
                  </a:extLst>
                </a:gridCol>
                <a:gridCol w="1421957">
                  <a:extLst>
                    <a:ext uri="{9D8B030D-6E8A-4147-A177-3AD203B41FA5}">
                      <a16:colId xmlns="" xmlns:a16="http://schemas.microsoft.com/office/drawing/2014/main" val="20006"/>
                    </a:ext>
                  </a:extLst>
                </a:gridCol>
                <a:gridCol w="1601347">
                  <a:extLst>
                    <a:ext uri="{9D8B030D-6E8A-4147-A177-3AD203B41FA5}">
                      <a16:colId xmlns="" xmlns:a16="http://schemas.microsoft.com/office/drawing/2014/main" val="20007"/>
                    </a:ext>
                  </a:extLst>
                </a:gridCol>
              </a:tblGrid>
              <a:tr h="314446">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1444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1"/>
                  </a:ext>
                </a:extLst>
              </a:tr>
              <a:tr h="276618">
                <a:tc rowSpan="2">
                  <a:txBody>
                    <a:bodyPr/>
                    <a:lstStyle/>
                    <a:p>
                      <a:pPr algn="ctr" rtl="0" fontAlgn="ctr"/>
                      <a:r>
                        <a:rPr lang="en-IN" sz="1400" b="1" dirty="0" err="1">
                          <a:effectLst/>
                          <a:latin typeface="Calibri" pitchFamily="34" charset="0"/>
                          <a:ea typeface="Calibri" pitchFamily="34" charset="0"/>
                          <a:cs typeface="Calibri" pitchFamily="34" charset="0"/>
                        </a:rPr>
                        <a:t>Ardhapur</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76618">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76618">
                <a:tc rowSpan="2">
                  <a:txBody>
                    <a:bodyPr/>
                    <a:lstStyle/>
                    <a:p>
                      <a:pPr algn="ctr" rtl="0" fontAlgn="ctr"/>
                      <a:r>
                        <a:rPr lang="en-IN" sz="1400" b="1">
                          <a:effectLst/>
                          <a:latin typeface="Calibri" pitchFamily="34" charset="0"/>
                          <a:ea typeface="Calibri" pitchFamily="34" charset="0"/>
                          <a:cs typeface="Calibri" pitchFamily="34" charset="0"/>
                        </a:rPr>
                        <a:t>Bhokar</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76618">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76618">
                <a:tc rowSpan="2">
                  <a:txBody>
                    <a:bodyPr/>
                    <a:lstStyle/>
                    <a:p>
                      <a:pPr algn="ctr" rtl="0" fontAlgn="ctr"/>
                      <a:r>
                        <a:rPr lang="en-IN" sz="1400" b="1">
                          <a:effectLst/>
                          <a:latin typeface="Calibri" pitchFamily="34" charset="0"/>
                          <a:ea typeface="Calibri" pitchFamily="34" charset="0"/>
                          <a:cs typeface="Calibri" pitchFamily="34" charset="0"/>
                        </a:rPr>
                        <a:t>Biloli</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76618">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276618">
                <a:tc rowSpan="2">
                  <a:txBody>
                    <a:bodyPr/>
                    <a:lstStyle/>
                    <a:p>
                      <a:pPr algn="ctr" rtl="0" fontAlgn="ctr"/>
                      <a:r>
                        <a:rPr lang="en-IN" sz="1400" b="1">
                          <a:effectLst/>
                          <a:latin typeface="Calibri" pitchFamily="34" charset="0"/>
                          <a:ea typeface="Calibri" pitchFamily="34" charset="0"/>
                          <a:cs typeface="Calibri" pitchFamily="34" charset="0"/>
                        </a:rPr>
                        <a:t>Degloor</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276618">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276618">
                <a:tc rowSpan="2">
                  <a:txBody>
                    <a:bodyPr/>
                    <a:lstStyle/>
                    <a:p>
                      <a:pPr algn="ctr" rtl="0" fontAlgn="ctr"/>
                      <a:r>
                        <a:rPr lang="en-IN" sz="1400" b="1">
                          <a:effectLst/>
                          <a:latin typeface="Calibri" pitchFamily="34" charset="0"/>
                          <a:ea typeface="Calibri" pitchFamily="34" charset="0"/>
                          <a:cs typeface="Calibri" pitchFamily="34" charset="0"/>
                        </a:rPr>
                        <a:t>Dharmabad</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276618">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6618">
                <a:tc rowSpan="2">
                  <a:txBody>
                    <a:bodyPr/>
                    <a:lstStyle/>
                    <a:p>
                      <a:pPr algn="ctr" rtl="0" fontAlgn="ctr"/>
                      <a:r>
                        <a:rPr lang="en-IN" sz="1400" b="1">
                          <a:effectLst/>
                          <a:latin typeface="Calibri" pitchFamily="34" charset="0"/>
                          <a:ea typeface="Calibri" pitchFamily="34" charset="0"/>
                          <a:cs typeface="Calibri" pitchFamily="34" charset="0"/>
                        </a:rPr>
                        <a:t>Hadgaon</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rowSpan="2">
                  <a:txBody>
                    <a:bodyPr/>
                    <a:lstStyle/>
                    <a:p>
                      <a:pPr algn="ctr" rtl="0" fontAlgn="ctr"/>
                      <a:r>
                        <a:rPr lang="en-IN" sz="1400" b="1">
                          <a:effectLst/>
                          <a:latin typeface="Calibri" pitchFamily="34" charset="0"/>
                          <a:ea typeface="Calibri" pitchFamily="34" charset="0"/>
                          <a:cs typeface="Calibri" pitchFamily="34" charset="0"/>
                        </a:rPr>
                        <a:t>Himayatnagar</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rowSpan="2">
                  <a:txBody>
                    <a:bodyPr/>
                    <a:lstStyle/>
                    <a:p>
                      <a:pPr algn="ctr" rtl="0" fontAlgn="ctr"/>
                      <a:r>
                        <a:rPr lang="en-IN" sz="1400" b="1">
                          <a:effectLst/>
                          <a:latin typeface="Calibri" pitchFamily="34" charset="0"/>
                          <a:ea typeface="Calibri" pitchFamily="34" charset="0"/>
                          <a:cs typeface="Calibri" pitchFamily="34" charset="0"/>
                        </a:rPr>
                        <a:t>Kandhar</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rowSpan="2">
                  <a:txBody>
                    <a:bodyPr/>
                    <a:lstStyle/>
                    <a:p>
                      <a:pPr algn="ctr" rtl="0" fontAlgn="b"/>
                      <a:r>
                        <a:rPr lang="en-IN" sz="1400" b="1">
                          <a:effectLst/>
                          <a:latin typeface="Calibri" pitchFamily="34" charset="0"/>
                          <a:ea typeface="Calibri" pitchFamily="34" charset="0"/>
                          <a:cs typeface="Calibri" pitchFamily="34" charset="0"/>
                        </a:rPr>
                        <a:t>Kinwat</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618">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5244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Loha</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5121"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46"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94" y="128601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024" y="415671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2260"/>
          <a:stretch/>
        </p:blipFill>
        <p:spPr bwMode="auto">
          <a:xfrm>
            <a:off x="6843790" y="415671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3810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Nanded</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4097"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32" y="131175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939" y="1280471"/>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952"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432"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327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Umri</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3073"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728"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623" y="4160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5" y="416347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0078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Deglur</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1126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44" y="1274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720" y="415389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551"/>
          <a:stretch/>
        </p:blipFill>
        <p:spPr bwMode="auto">
          <a:xfrm>
            <a:off x="6844283" y="126904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821"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75280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5617"/>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Biloli</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12290" name="Picture 2"/>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2786"/>
          <a:stretch/>
        </p:blipFill>
        <p:spPr bwMode="auto">
          <a:xfrm>
            <a:off x="910481" y="1273525"/>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642" y="415571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642"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26" y="416946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813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r>
              <a:rPr lang="en-US" sz="4000" b="1" dirty="0">
                <a:solidFill>
                  <a:prstClr val="black"/>
                </a:solidFill>
                <a:latin typeface="Calibri"/>
              </a:rPr>
              <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2154445983"/>
              </p:ext>
            </p:extLst>
          </p:nvPr>
        </p:nvGraphicFramePr>
        <p:xfrm>
          <a:off x="373109" y="1129665"/>
          <a:ext cx="11470547" cy="5579140"/>
        </p:xfrm>
        <a:graphic>
          <a:graphicData uri="http://schemas.openxmlformats.org/drawingml/2006/table">
            <a:tbl>
              <a:tblPr/>
              <a:tblGrid>
                <a:gridCol w="1550785">
                  <a:extLst>
                    <a:ext uri="{9D8B030D-6E8A-4147-A177-3AD203B41FA5}">
                      <a16:colId xmlns="" xmlns:a16="http://schemas.microsoft.com/office/drawing/2014/main" val="20000"/>
                    </a:ext>
                  </a:extLst>
                </a:gridCol>
                <a:gridCol w="1200317">
                  <a:extLst>
                    <a:ext uri="{9D8B030D-6E8A-4147-A177-3AD203B41FA5}">
                      <a16:colId xmlns="" xmlns:a16="http://schemas.microsoft.com/office/drawing/2014/main" val="20001"/>
                    </a:ext>
                  </a:extLst>
                </a:gridCol>
                <a:gridCol w="1630438">
                  <a:extLst>
                    <a:ext uri="{9D8B030D-6E8A-4147-A177-3AD203B41FA5}">
                      <a16:colId xmlns="" xmlns:a16="http://schemas.microsoft.com/office/drawing/2014/main" val="20002"/>
                    </a:ext>
                  </a:extLst>
                </a:gridCol>
                <a:gridCol w="1349925">
                  <a:extLst>
                    <a:ext uri="{9D8B030D-6E8A-4147-A177-3AD203B41FA5}">
                      <a16:colId xmlns="" xmlns:a16="http://schemas.microsoft.com/office/drawing/2014/main" val="20003"/>
                    </a:ext>
                  </a:extLst>
                </a:gridCol>
                <a:gridCol w="1402563">
                  <a:extLst>
                    <a:ext uri="{9D8B030D-6E8A-4147-A177-3AD203B41FA5}">
                      <a16:colId xmlns="" xmlns:a16="http://schemas.microsoft.com/office/drawing/2014/main" val="20004"/>
                    </a:ext>
                  </a:extLst>
                </a:gridCol>
                <a:gridCol w="1313215">
                  <a:extLst>
                    <a:ext uri="{9D8B030D-6E8A-4147-A177-3AD203B41FA5}">
                      <a16:colId xmlns="" xmlns:a16="http://schemas.microsoft.com/office/drawing/2014/main" val="20005"/>
                    </a:ext>
                  </a:extLst>
                </a:gridCol>
                <a:gridCol w="1421957">
                  <a:extLst>
                    <a:ext uri="{9D8B030D-6E8A-4147-A177-3AD203B41FA5}">
                      <a16:colId xmlns="" xmlns:a16="http://schemas.microsoft.com/office/drawing/2014/main" val="20006"/>
                    </a:ext>
                  </a:extLst>
                </a:gridCol>
                <a:gridCol w="1601347">
                  <a:extLst>
                    <a:ext uri="{9D8B030D-6E8A-4147-A177-3AD203B41FA5}">
                      <a16:colId xmlns="" xmlns:a16="http://schemas.microsoft.com/office/drawing/2014/main" val="20007"/>
                    </a:ext>
                  </a:extLst>
                </a:gridCol>
              </a:tblGrid>
              <a:tr h="329058">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2905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1"/>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Loha</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89472">
                <a:tc vMerge="1">
                  <a:txBody>
                    <a:bodyPr/>
                    <a:lstStyle/>
                    <a:p>
                      <a:endParaRPr lang="en-IN"/>
                    </a:p>
                  </a:txBody>
                  <a:tcPr/>
                </a:tc>
                <a:tc>
                  <a:txBody>
                    <a:bodyPr/>
                    <a:lstStyle/>
                    <a:p>
                      <a:pPr algn="ctr" rtl="0" fontAlgn="b"/>
                      <a:r>
                        <a:rPr lang="en-IN" sz="1400" b="0" dirty="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Mahur</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89472">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Mudkhed</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89472">
                <a:tc vMerge="1">
                  <a:txBody>
                    <a:bodyPr/>
                    <a:lstStyle/>
                    <a:p>
                      <a:endParaRPr lang="en-IN"/>
                    </a:p>
                  </a:txBody>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Mukhed</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289472">
                <a:tc vMerge="1">
                  <a:txBody>
                    <a:bodyPr/>
                    <a:lstStyle/>
                    <a:p>
                      <a:endParaRPr lang="en-IN"/>
                    </a:p>
                  </a:txBody>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Naigaon</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289472">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89472">
                <a:tc rowSpan="2">
                  <a:txBody>
                    <a:bodyPr/>
                    <a:lstStyle/>
                    <a:p>
                      <a:pPr algn="ctr" rtl="0" fontAlgn="b"/>
                      <a:r>
                        <a:rPr lang="en-IN" sz="1400" b="1" dirty="0" err="1">
                          <a:effectLst/>
                          <a:latin typeface="Calibri" pitchFamily="34" charset="0"/>
                          <a:ea typeface="Calibri" pitchFamily="34" charset="0"/>
                          <a:cs typeface="Calibri" pitchFamily="34" charset="0"/>
                        </a:rPr>
                        <a:t>Nanded</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472">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472">
                <a:tc rowSpan="2">
                  <a:txBody>
                    <a:bodyPr/>
                    <a:lstStyle/>
                    <a:p>
                      <a:pPr algn="ctr" rtl="0" fontAlgn="b"/>
                      <a:r>
                        <a:rPr lang="en-IN" sz="1400" b="1" dirty="0" err="1">
                          <a:effectLst/>
                          <a:latin typeface="Calibri" pitchFamily="34" charset="0"/>
                          <a:ea typeface="Calibri" pitchFamily="34" charset="0"/>
                          <a:cs typeface="Calibri" pitchFamily="34" charset="0"/>
                        </a:rPr>
                        <a:t>Umri</a:t>
                      </a:r>
                      <a:endParaRPr lang="en-IN" sz="1400" b="1" dirty="0">
                        <a:effectLst/>
                        <a:latin typeface="Calibri" pitchFamily="34" charset="0"/>
                        <a:ea typeface="Calibri" pitchFamily="34" charset="0"/>
                        <a:cs typeface="Calibri"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472">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itchFamily="34" charset="0"/>
                          <a:ea typeface="Calibri" pitchFamily="34" charset="0"/>
                          <a:cs typeface="Calibri"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itchFamily="34" charset="0"/>
                          <a:ea typeface="Calibri" pitchFamily="34" charset="0"/>
                          <a:cs typeface="Calibri"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472">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a:rPr>
                        <a:t>161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12"/>
                  </a:ext>
                </a:extLst>
              </a:tr>
              <a:tr h="289472">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78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13"/>
                  </a:ext>
                </a:extLst>
              </a:tr>
              <a:tr h="289472">
                <a:tc gridSpan="2">
                  <a:txBody>
                    <a:bodyPr/>
                    <a:lstStyle/>
                    <a:p>
                      <a:pPr algn="ctr" rtl="0" fontAlgn="ctr"/>
                      <a:r>
                        <a:rPr lang="en-US" sz="16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fontAlgn="ctr"/>
                      <a:r>
                        <a:rPr lang="en-IN" sz="1600" b="1" dirty="0">
                          <a:effectLst/>
                          <a:latin typeface="Calibri"/>
                        </a:rPr>
                        <a:t>253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a:rPr>
                        <a:t>211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274866235"/>
                  </a:ext>
                </a:extLst>
              </a:tr>
            </a:tbl>
          </a:graphicData>
        </a:graphic>
      </p:graphicFrame>
    </p:spTree>
    <p:extLst>
      <p:ext uri="{BB962C8B-B14F-4D97-AF65-F5344CB8AC3E}">
        <p14:creationId xmlns:p14="http://schemas.microsoft.com/office/powerpoint/2010/main" val="293970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650053271"/>
              </p:ext>
            </p:extLst>
          </p:nvPr>
        </p:nvGraphicFramePr>
        <p:xfrm>
          <a:off x="497929" y="1113183"/>
          <a:ext cx="11498128" cy="593185"/>
        </p:xfrm>
        <a:graphic>
          <a:graphicData uri="http://schemas.openxmlformats.org/drawingml/2006/table">
            <a:tbl>
              <a:tblPr/>
              <a:tblGrid>
                <a:gridCol w="565110">
                  <a:extLst>
                    <a:ext uri="{9D8B030D-6E8A-4147-A177-3AD203B41FA5}">
                      <a16:colId xmlns="" xmlns:a16="http://schemas.microsoft.com/office/drawing/2014/main" val="20000"/>
                    </a:ext>
                  </a:extLst>
                </a:gridCol>
                <a:gridCol w="1690083">
                  <a:extLst>
                    <a:ext uri="{9D8B030D-6E8A-4147-A177-3AD203B41FA5}">
                      <a16:colId xmlns="" xmlns:a16="http://schemas.microsoft.com/office/drawing/2014/main" val="20001"/>
                    </a:ext>
                  </a:extLst>
                </a:gridCol>
                <a:gridCol w="3586546">
                  <a:extLst>
                    <a:ext uri="{9D8B030D-6E8A-4147-A177-3AD203B41FA5}">
                      <a16:colId xmlns="" xmlns:a16="http://schemas.microsoft.com/office/drawing/2014/main" val="20002"/>
                    </a:ext>
                  </a:extLst>
                </a:gridCol>
                <a:gridCol w="1588072">
                  <a:extLst>
                    <a:ext uri="{9D8B030D-6E8A-4147-A177-3AD203B41FA5}">
                      <a16:colId xmlns="" xmlns:a16="http://schemas.microsoft.com/office/drawing/2014/main" val="20003"/>
                    </a:ext>
                  </a:extLst>
                </a:gridCol>
                <a:gridCol w="1338262">
                  <a:extLst>
                    <a:ext uri="{9D8B030D-6E8A-4147-A177-3AD203B41FA5}">
                      <a16:colId xmlns="" xmlns:a16="http://schemas.microsoft.com/office/drawing/2014/main" val="20004"/>
                    </a:ext>
                  </a:extLst>
                </a:gridCol>
                <a:gridCol w="1498854">
                  <a:extLst>
                    <a:ext uri="{9D8B030D-6E8A-4147-A177-3AD203B41FA5}">
                      <a16:colId xmlns="" xmlns:a16="http://schemas.microsoft.com/office/drawing/2014/main" val="20005"/>
                    </a:ext>
                  </a:extLst>
                </a:gridCol>
                <a:gridCol w="1231201">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26502673"/>
              </p:ext>
            </p:extLst>
          </p:nvPr>
        </p:nvGraphicFramePr>
        <p:xfrm>
          <a:off x="497930" y="1706369"/>
          <a:ext cx="11498128" cy="4890375"/>
        </p:xfrm>
        <a:graphic>
          <a:graphicData uri="http://schemas.openxmlformats.org/drawingml/2006/table">
            <a:tbl>
              <a:tblPr/>
              <a:tblGrid>
                <a:gridCol w="565110">
                  <a:extLst>
                    <a:ext uri="{9D8B030D-6E8A-4147-A177-3AD203B41FA5}">
                      <a16:colId xmlns="" xmlns:a16="http://schemas.microsoft.com/office/drawing/2014/main" val="232975009"/>
                    </a:ext>
                  </a:extLst>
                </a:gridCol>
                <a:gridCol w="1690084">
                  <a:extLst>
                    <a:ext uri="{9D8B030D-6E8A-4147-A177-3AD203B41FA5}">
                      <a16:colId xmlns="" xmlns:a16="http://schemas.microsoft.com/office/drawing/2014/main" val="785303415"/>
                    </a:ext>
                  </a:extLst>
                </a:gridCol>
                <a:gridCol w="3586546">
                  <a:extLst>
                    <a:ext uri="{9D8B030D-6E8A-4147-A177-3AD203B41FA5}">
                      <a16:colId xmlns="" xmlns:a16="http://schemas.microsoft.com/office/drawing/2014/main" val="2413870011"/>
                    </a:ext>
                  </a:extLst>
                </a:gridCol>
                <a:gridCol w="1588071">
                  <a:extLst>
                    <a:ext uri="{9D8B030D-6E8A-4147-A177-3AD203B41FA5}">
                      <a16:colId xmlns="" xmlns:a16="http://schemas.microsoft.com/office/drawing/2014/main" val="1904706511"/>
                    </a:ext>
                  </a:extLst>
                </a:gridCol>
                <a:gridCol w="1338262">
                  <a:extLst>
                    <a:ext uri="{9D8B030D-6E8A-4147-A177-3AD203B41FA5}">
                      <a16:colId xmlns="" xmlns:a16="http://schemas.microsoft.com/office/drawing/2014/main" val="1261089464"/>
                    </a:ext>
                  </a:extLst>
                </a:gridCol>
                <a:gridCol w="1498854">
                  <a:extLst>
                    <a:ext uri="{9D8B030D-6E8A-4147-A177-3AD203B41FA5}">
                      <a16:colId xmlns="" xmlns:a16="http://schemas.microsoft.com/office/drawing/2014/main" val="3569328776"/>
                    </a:ext>
                  </a:extLst>
                </a:gridCol>
                <a:gridCol w="1231201">
                  <a:extLst>
                    <a:ext uri="{9D8B030D-6E8A-4147-A177-3AD203B41FA5}">
                      <a16:colId xmlns="" xmlns:a16="http://schemas.microsoft.com/office/drawing/2014/main" val="1379136875"/>
                    </a:ext>
                  </a:extLst>
                </a:gridCol>
              </a:tblGrid>
              <a:tr h="358925">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Ardhapur</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58925">
                <a:tc>
                  <a:txBody>
                    <a:bodyPr/>
                    <a:lstStyle/>
                    <a:p>
                      <a:pPr algn="ctr" fontAlgn="ctr"/>
                      <a:r>
                        <a:rPr lang="en-IN" sz="1400" b="0" i="0" u="none" strike="noStrike" dirty="0" smtClean="0">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Delub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Sambhajirao Shelgaonkar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54,50,764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58925">
                <a:tc>
                  <a:txBody>
                    <a:bodyPr/>
                    <a:lstStyle/>
                    <a:p>
                      <a:pPr algn="ctr" fontAlgn="ctr"/>
                      <a:r>
                        <a:rPr lang="en-IN" sz="1400" b="0" i="0" u="none" strike="noStrike" dirty="0" smtClean="0">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Pangri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Vinayak Panditrao Langde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30,88,319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13-02-2023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58925">
                <a:tc>
                  <a:txBody>
                    <a:bodyPr/>
                    <a:lstStyle/>
                    <a:p>
                      <a:pPr algn="ctr" fontAlgn="ctr"/>
                      <a:r>
                        <a:rPr lang="en-IN" sz="1400" b="0" i="0" u="none" strike="noStrike" dirty="0" smtClean="0">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Bamani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Mohammad Bilal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29,76,070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58925">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Bhokar</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471100">
                <a:tc>
                  <a:txBody>
                    <a:bodyPr/>
                    <a:lstStyle/>
                    <a:p>
                      <a:pPr algn="ctr" fontAlgn="ctr"/>
                      <a:r>
                        <a:rPr lang="en-IN" sz="1400" b="0" i="0" u="none" strike="noStrike" dirty="0" smtClean="0">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Dorli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Saikrupa Construction (P.P Parmeshwar Kishanrao Bhalerao)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28,02,964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471100">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Amthana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Vishal Construction (P.P Vaman Kashiram Rathod )</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42,92,445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58925">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Sayal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26,51,940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8.13%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58925">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Gargotwadi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Meera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39,14,375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58925">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Biloli</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58925">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Pachpimpali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Vishok Mahadu Chanchalwad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71,35,008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58925">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Bawalgaon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Maroti Shankar Chanchalwad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37,61,679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58925">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Kasrali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Anjivani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3,96,17,501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175107915"/>
              </p:ext>
            </p:extLst>
          </p:nvPr>
        </p:nvGraphicFramePr>
        <p:xfrm>
          <a:off x="497929" y="1113183"/>
          <a:ext cx="11514400" cy="593185"/>
        </p:xfrm>
        <a:graphic>
          <a:graphicData uri="http://schemas.openxmlformats.org/drawingml/2006/table">
            <a:tbl>
              <a:tblPr/>
              <a:tblGrid>
                <a:gridCol w="565910">
                  <a:extLst>
                    <a:ext uri="{9D8B030D-6E8A-4147-A177-3AD203B41FA5}">
                      <a16:colId xmlns="" xmlns:a16="http://schemas.microsoft.com/office/drawing/2014/main" val="20000"/>
                    </a:ext>
                  </a:extLst>
                </a:gridCol>
                <a:gridCol w="1692475">
                  <a:extLst>
                    <a:ext uri="{9D8B030D-6E8A-4147-A177-3AD203B41FA5}">
                      <a16:colId xmlns="" xmlns:a16="http://schemas.microsoft.com/office/drawing/2014/main" val="20001"/>
                    </a:ext>
                  </a:extLst>
                </a:gridCol>
                <a:gridCol w="3591621">
                  <a:extLst>
                    <a:ext uri="{9D8B030D-6E8A-4147-A177-3AD203B41FA5}">
                      <a16:colId xmlns="" xmlns:a16="http://schemas.microsoft.com/office/drawing/2014/main" val="20002"/>
                    </a:ext>
                  </a:extLst>
                </a:gridCol>
                <a:gridCol w="1590319">
                  <a:extLst>
                    <a:ext uri="{9D8B030D-6E8A-4147-A177-3AD203B41FA5}">
                      <a16:colId xmlns="" xmlns:a16="http://schemas.microsoft.com/office/drawing/2014/main" val="20003"/>
                    </a:ext>
                  </a:extLst>
                </a:gridCol>
                <a:gridCol w="1340155">
                  <a:extLst>
                    <a:ext uri="{9D8B030D-6E8A-4147-A177-3AD203B41FA5}">
                      <a16:colId xmlns="" xmlns:a16="http://schemas.microsoft.com/office/drawing/2014/main" val="20004"/>
                    </a:ext>
                  </a:extLst>
                </a:gridCol>
                <a:gridCol w="1500976">
                  <a:extLst>
                    <a:ext uri="{9D8B030D-6E8A-4147-A177-3AD203B41FA5}">
                      <a16:colId xmlns="" xmlns:a16="http://schemas.microsoft.com/office/drawing/2014/main" val="20005"/>
                    </a:ext>
                  </a:extLst>
                </a:gridCol>
                <a:gridCol w="1232944">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05528353"/>
              </p:ext>
            </p:extLst>
          </p:nvPr>
        </p:nvGraphicFramePr>
        <p:xfrm>
          <a:off x="497929" y="1706373"/>
          <a:ext cx="11514398" cy="4988343"/>
        </p:xfrm>
        <a:graphic>
          <a:graphicData uri="http://schemas.openxmlformats.org/drawingml/2006/table">
            <a:tbl>
              <a:tblPr/>
              <a:tblGrid>
                <a:gridCol w="565910">
                  <a:extLst>
                    <a:ext uri="{9D8B030D-6E8A-4147-A177-3AD203B41FA5}">
                      <a16:colId xmlns="" xmlns:a16="http://schemas.microsoft.com/office/drawing/2014/main" val="232975009"/>
                    </a:ext>
                  </a:extLst>
                </a:gridCol>
                <a:gridCol w="1692475">
                  <a:extLst>
                    <a:ext uri="{9D8B030D-6E8A-4147-A177-3AD203B41FA5}">
                      <a16:colId xmlns="" xmlns:a16="http://schemas.microsoft.com/office/drawing/2014/main" val="785303415"/>
                    </a:ext>
                  </a:extLst>
                </a:gridCol>
                <a:gridCol w="3591621">
                  <a:extLst>
                    <a:ext uri="{9D8B030D-6E8A-4147-A177-3AD203B41FA5}">
                      <a16:colId xmlns="" xmlns:a16="http://schemas.microsoft.com/office/drawing/2014/main" val="2413870011"/>
                    </a:ext>
                  </a:extLst>
                </a:gridCol>
                <a:gridCol w="1590319">
                  <a:extLst>
                    <a:ext uri="{9D8B030D-6E8A-4147-A177-3AD203B41FA5}">
                      <a16:colId xmlns="" xmlns:a16="http://schemas.microsoft.com/office/drawing/2014/main" val="1904706511"/>
                    </a:ext>
                  </a:extLst>
                </a:gridCol>
                <a:gridCol w="1340155">
                  <a:extLst>
                    <a:ext uri="{9D8B030D-6E8A-4147-A177-3AD203B41FA5}">
                      <a16:colId xmlns="" xmlns:a16="http://schemas.microsoft.com/office/drawing/2014/main" val="1261089464"/>
                    </a:ext>
                  </a:extLst>
                </a:gridCol>
                <a:gridCol w="1500975">
                  <a:extLst>
                    <a:ext uri="{9D8B030D-6E8A-4147-A177-3AD203B41FA5}">
                      <a16:colId xmlns="" xmlns:a16="http://schemas.microsoft.com/office/drawing/2014/main" val="3569328776"/>
                    </a:ext>
                  </a:extLst>
                </a:gridCol>
                <a:gridCol w="1232943">
                  <a:extLst>
                    <a:ext uri="{9D8B030D-6E8A-4147-A177-3AD203B41FA5}">
                      <a16:colId xmlns="" xmlns:a16="http://schemas.microsoft.com/office/drawing/2014/main" val="1379136875"/>
                    </a:ext>
                  </a:extLst>
                </a:gridCol>
              </a:tblGrid>
              <a:tr h="306107">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Degloor</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r>
              <a:tr h="306107">
                <a:tc>
                  <a:txBody>
                    <a:bodyPr/>
                    <a:lstStyle/>
                    <a:p>
                      <a:pPr algn="ctr" fontAlgn="ctr"/>
                      <a:r>
                        <a:rPr lang="en-IN" sz="1400" b="0" i="0" u="none" strike="noStrike" dirty="0" smtClean="0">
                          <a:solidFill>
                            <a:srgbClr val="000000"/>
                          </a:solidFill>
                          <a:effectLst/>
                          <a:latin typeface="Calibri"/>
                        </a:rPr>
                        <a:t>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Mujlaga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Neha Madhavrao Methalwar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1,43,97,493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446676">
                <a:tc>
                  <a:txBody>
                    <a:bodyPr/>
                    <a:lstStyle/>
                    <a:p>
                      <a:pPr algn="ctr" fontAlgn="ctr"/>
                      <a:r>
                        <a:rPr lang="en-IN" sz="1400" b="0" i="0" u="none" strike="noStrike" smtClean="0">
                          <a:solidFill>
                            <a:srgbClr val="000000"/>
                          </a:solidFill>
                          <a:effectLst/>
                          <a:latin typeface="Calibri"/>
                        </a:rPr>
                        <a:t>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Earthmovers And Land Developers Pr.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66,26,462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36.09%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446676">
                <a:tc>
                  <a:txBody>
                    <a:bodyPr/>
                    <a:lstStyle/>
                    <a:p>
                      <a:pPr algn="ctr" fontAlgn="ctr"/>
                      <a:r>
                        <a:rPr lang="en-IN" sz="1400" b="0" i="0" u="none" strike="noStrike" smtClean="0">
                          <a:solidFill>
                            <a:srgbClr val="000000"/>
                          </a:solidFill>
                          <a:effectLst/>
                          <a:latin typeface="Calibri"/>
                        </a:rPr>
                        <a:t>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Martoli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Kazi Earthmovers And Land Developers Pr.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1,27,73,773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06107">
                <a:tc>
                  <a:txBody>
                    <a:bodyPr/>
                    <a:lstStyle/>
                    <a:p>
                      <a:pPr algn="ctr" fontAlgn="ctr"/>
                      <a:r>
                        <a:rPr lang="en-IN" sz="1400" b="0" i="0" u="none" strike="noStrike" smtClean="0">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Mandgi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Deepak Devidas Matake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81,30,015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06107">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Dharmabad</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446676">
                <a:tc>
                  <a:txBody>
                    <a:bodyPr/>
                    <a:lstStyle/>
                    <a:p>
                      <a:pPr algn="ctr" fontAlgn="ctr"/>
                      <a:r>
                        <a:rPr lang="en-IN" sz="1400" b="0" i="0" u="none" strike="noStrike" smtClean="0">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smtClean="0">
                          <a:solidFill>
                            <a:schemeClr val="tx1"/>
                          </a:solidFill>
                          <a:effectLst/>
                          <a:latin typeface="Calibri" panose="020F0502020204030204" pitchFamily="34" charset="0"/>
                          <a:cs typeface="Calibri" panose="020F0502020204030204" pitchFamily="34" charset="0"/>
                        </a:rPr>
                        <a:t>Belgujari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M.S. Construction , (P.P.) Madhavrao Sambhaji Kadam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64,34,607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37.91%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44667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smtClean="0">
                          <a:solidFill>
                            <a:srgbClr val="000000"/>
                          </a:solidFill>
                          <a:effectLst/>
                          <a:latin typeface="Calibri" panose="020F0502020204030204" pitchFamily="34" charset="0"/>
                          <a:cs typeface="Calibri" panose="020F0502020204030204" pitchFamily="34" charset="0"/>
                        </a:rPr>
                        <a:t>Illegaon</a:t>
                      </a:r>
                      <a:r>
                        <a:rPr lang="en-US" sz="1400" b="0" i="0" u="none" strike="noStrike" dirty="0" smtClean="0">
                          <a:solidFill>
                            <a:srgbClr val="000000"/>
                          </a:solidFill>
                          <a:effectLst/>
                          <a:latin typeface="Calibri" panose="020F0502020204030204" pitchFamily="34" charset="0"/>
                          <a:cs typeface="Calibri" panose="020F0502020204030204" pitchFamily="34" charset="0"/>
                        </a:rPr>
                        <a:t> </a:t>
                      </a:r>
                      <a:r>
                        <a:rPr lang="en-US" sz="1400" b="0" i="0" u="none" strike="noStrike" dirty="0" err="1" smtClean="0">
                          <a:solidFill>
                            <a:srgbClr val="000000"/>
                          </a:solidFill>
                          <a:effectLst/>
                          <a:latin typeface="Calibri" panose="020F0502020204030204" pitchFamily="34" charset="0"/>
                          <a:cs typeface="Calibri" panose="020F0502020204030204" pitchFamily="34" charset="0"/>
                        </a:rPr>
                        <a:t>Thadi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Kunal Constructions (P.P) Ramesh Madhavrao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31,38,456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29.44%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061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smtClean="0">
                          <a:solidFill>
                            <a:srgbClr val="000000"/>
                          </a:solidFill>
                          <a:effectLst/>
                          <a:latin typeface="Calibri" panose="020F0502020204030204" pitchFamily="34" charset="0"/>
                          <a:cs typeface="Calibri" panose="020F0502020204030204" pitchFamily="34" charset="0"/>
                        </a:rPr>
                        <a:t>Pangari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M/S Shivaji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32,64,628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27.31%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061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smtClean="0">
                          <a:solidFill>
                            <a:srgbClr val="000000"/>
                          </a:solidFill>
                          <a:effectLst/>
                          <a:latin typeface="Calibri" panose="020F0502020204030204" pitchFamily="34" charset="0"/>
                          <a:cs typeface="Calibri" panose="020F0502020204030204" pitchFamily="34" charset="0"/>
                        </a:rPr>
                        <a:t>Chikana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Kunal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79,86,259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061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smtClean="0">
                          <a:solidFill>
                            <a:srgbClr val="000000"/>
                          </a:solidFill>
                          <a:effectLst/>
                          <a:latin typeface="Calibri" panose="020F0502020204030204" pitchFamily="34" charset="0"/>
                          <a:cs typeface="Calibri" panose="020F0502020204030204" pitchFamily="34" charset="0"/>
                        </a:rPr>
                        <a:t>Ilegaon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Best Enteprises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65,63,123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06107">
                <a:tc gridSpan="7">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Hadgaon</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44667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Jambhal Sawali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Bapu Enterprises (P.P) Shridhar Bapurao Kadam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23,71,955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061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Morgavhan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Khandoba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14,03,297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53.79%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409218197"/>
              </p:ext>
            </p:extLst>
          </p:nvPr>
        </p:nvGraphicFramePr>
        <p:xfrm>
          <a:off x="497929" y="1113183"/>
          <a:ext cx="11504775" cy="593185"/>
        </p:xfrm>
        <a:graphic>
          <a:graphicData uri="http://schemas.openxmlformats.org/drawingml/2006/table">
            <a:tbl>
              <a:tblPr/>
              <a:tblGrid>
                <a:gridCol w="565437">
                  <a:extLst>
                    <a:ext uri="{9D8B030D-6E8A-4147-A177-3AD203B41FA5}">
                      <a16:colId xmlns="" xmlns:a16="http://schemas.microsoft.com/office/drawing/2014/main" val="20000"/>
                    </a:ext>
                  </a:extLst>
                </a:gridCol>
                <a:gridCol w="1691060">
                  <a:extLst>
                    <a:ext uri="{9D8B030D-6E8A-4147-A177-3AD203B41FA5}">
                      <a16:colId xmlns="" xmlns:a16="http://schemas.microsoft.com/office/drawing/2014/main" val="20001"/>
                    </a:ext>
                  </a:extLst>
                </a:gridCol>
                <a:gridCol w="3588619">
                  <a:extLst>
                    <a:ext uri="{9D8B030D-6E8A-4147-A177-3AD203B41FA5}">
                      <a16:colId xmlns="" xmlns:a16="http://schemas.microsoft.com/office/drawing/2014/main" val="20002"/>
                    </a:ext>
                  </a:extLst>
                </a:gridCol>
                <a:gridCol w="1588990">
                  <a:extLst>
                    <a:ext uri="{9D8B030D-6E8A-4147-A177-3AD203B41FA5}">
                      <a16:colId xmlns="" xmlns:a16="http://schemas.microsoft.com/office/drawing/2014/main" val="20003"/>
                    </a:ext>
                  </a:extLst>
                </a:gridCol>
                <a:gridCol w="1339035">
                  <a:extLst>
                    <a:ext uri="{9D8B030D-6E8A-4147-A177-3AD203B41FA5}">
                      <a16:colId xmlns="" xmlns:a16="http://schemas.microsoft.com/office/drawing/2014/main" val="20004"/>
                    </a:ext>
                  </a:extLst>
                </a:gridCol>
                <a:gridCol w="1499721">
                  <a:extLst>
                    <a:ext uri="{9D8B030D-6E8A-4147-A177-3AD203B41FA5}">
                      <a16:colId xmlns="" xmlns:a16="http://schemas.microsoft.com/office/drawing/2014/main" val="20005"/>
                    </a:ext>
                  </a:extLst>
                </a:gridCol>
                <a:gridCol w="1231913">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90206238"/>
              </p:ext>
            </p:extLst>
          </p:nvPr>
        </p:nvGraphicFramePr>
        <p:xfrm>
          <a:off x="497929" y="1706369"/>
          <a:ext cx="11504773" cy="4985535"/>
        </p:xfrm>
        <a:graphic>
          <a:graphicData uri="http://schemas.openxmlformats.org/drawingml/2006/table">
            <a:tbl>
              <a:tblPr/>
              <a:tblGrid>
                <a:gridCol w="565437">
                  <a:extLst>
                    <a:ext uri="{9D8B030D-6E8A-4147-A177-3AD203B41FA5}">
                      <a16:colId xmlns="" xmlns:a16="http://schemas.microsoft.com/office/drawing/2014/main" val="232975009"/>
                    </a:ext>
                  </a:extLst>
                </a:gridCol>
                <a:gridCol w="1691061">
                  <a:extLst>
                    <a:ext uri="{9D8B030D-6E8A-4147-A177-3AD203B41FA5}">
                      <a16:colId xmlns="" xmlns:a16="http://schemas.microsoft.com/office/drawing/2014/main" val="785303415"/>
                    </a:ext>
                  </a:extLst>
                </a:gridCol>
                <a:gridCol w="3588619">
                  <a:extLst>
                    <a:ext uri="{9D8B030D-6E8A-4147-A177-3AD203B41FA5}">
                      <a16:colId xmlns="" xmlns:a16="http://schemas.microsoft.com/office/drawing/2014/main" val="2413870011"/>
                    </a:ext>
                  </a:extLst>
                </a:gridCol>
                <a:gridCol w="1588989">
                  <a:extLst>
                    <a:ext uri="{9D8B030D-6E8A-4147-A177-3AD203B41FA5}">
                      <a16:colId xmlns="" xmlns:a16="http://schemas.microsoft.com/office/drawing/2014/main" val="1904706511"/>
                    </a:ext>
                  </a:extLst>
                </a:gridCol>
                <a:gridCol w="1339035">
                  <a:extLst>
                    <a:ext uri="{9D8B030D-6E8A-4147-A177-3AD203B41FA5}">
                      <a16:colId xmlns="" xmlns:a16="http://schemas.microsoft.com/office/drawing/2014/main" val="1261089464"/>
                    </a:ext>
                  </a:extLst>
                </a:gridCol>
                <a:gridCol w="1499720">
                  <a:extLst>
                    <a:ext uri="{9D8B030D-6E8A-4147-A177-3AD203B41FA5}">
                      <a16:colId xmlns="" xmlns:a16="http://schemas.microsoft.com/office/drawing/2014/main" val="3569328776"/>
                    </a:ext>
                  </a:extLst>
                </a:gridCol>
                <a:gridCol w="1231912">
                  <a:extLst>
                    <a:ext uri="{9D8B030D-6E8A-4147-A177-3AD203B41FA5}">
                      <a16:colId xmlns="" xmlns:a16="http://schemas.microsoft.com/office/drawing/2014/main" val="1379136875"/>
                    </a:ext>
                  </a:extLst>
                </a:gridCol>
              </a:tblGrid>
              <a:tr h="332369">
                <a:tc>
                  <a:txBody>
                    <a:bodyPr/>
                    <a:lstStyle/>
                    <a:p>
                      <a:pPr algn="ctr" fontAlgn="ctr"/>
                      <a:r>
                        <a:rPr lang="en-IN" sz="1400" b="0" i="0" u="none" strike="noStrike" dirty="0" smtClean="0">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Kinala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38,57,586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Himayatnagar</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Dabdari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74,22,000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42.64%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Kautha &amp; 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Wasim Khan Jayi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59,35,057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Vaibhav Balaji Lalame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17,37,854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32369">
                <a:tc gridSpan="7">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Kandhar</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Masalga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Eng.Vishal Sontakke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53,88,000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Gonar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Zahiroddin (P.P) Zahiroddin Azuruddin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1,09,39,859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52.13%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Mangnali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Sudhir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1,24,95,135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Bhendewadi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Latpate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16.65%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Rahati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Shivkumar Madhavrao Methalwad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95,98,705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15.52%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Wanjarwadi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58,90,732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Navrangpura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 S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32,85,866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Lath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Sanjeevani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1,29,02,006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Brahmanwadi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72,98,808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11.39%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1959203182"/>
              </p:ext>
            </p:extLst>
          </p:nvPr>
        </p:nvGraphicFramePr>
        <p:xfrm>
          <a:off x="497929" y="1113183"/>
          <a:ext cx="11504773" cy="593185"/>
        </p:xfrm>
        <a:graphic>
          <a:graphicData uri="http://schemas.openxmlformats.org/drawingml/2006/table">
            <a:tbl>
              <a:tblPr/>
              <a:tblGrid>
                <a:gridCol w="565437">
                  <a:extLst>
                    <a:ext uri="{9D8B030D-6E8A-4147-A177-3AD203B41FA5}">
                      <a16:colId xmlns="" xmlns:a16="http://schemas.microsoft.com/office/drawing/2014/main" val="20000"/>
                    </a:ext>
                  </a:extLst>
                </a:gridCol>
                <a:gridCol w="1691060">
                  <a:extLst>
                    <a:ext uri="{9D8B030D-6E8A-4147-A177-3AD203B41FA5}">
                      <a16:colId xmlns="" xmlns:a16="http://schemas.microsoft.com/office/drawing/2014/main" val="20001"/>
                    </a:ext>
                  </a:extLst>
                </a:gridCol>
                <a:gridCol w="3588619">
                  <a:extLst>
                    <a:ext uri="{9D8B030D-6E8A-4147-A177-3AD203B41FA5}">
                      <a16:colId xmlns="" xmlns:a16="http://schemas.microsoft.com/office/drawing/2014/main" val="20002"/>
                    </a:ext>
                  </a:extLst>
                </a:gridCol>
                <a:gridCol w="1588990">
                  <a:extLst>
                    <a:ext uri="{9D8B030D-6E8A-4147-A177-3AD203B41FA5}">
                      <a16:colId xmlns="" xmlns:a16="http://schemas.microsoft.com/office/drawing/2014/main" val="20003"/>
                    </a:ext>
                  </a:extLst>
                </a:gridCol>
                <a:gridCol w="1339035">
                  <a:extLst>
                    <a:ext uri="{9D8B030D-6E8A-4147-A177-3AD203B41FA5}">
                      <a16:colId xmlns="" xmlns:a16="http://schemas.microsoft.com/office/drawing/2014/main" val="20004"/>
                    </a:ext>
                  </a:extLst>
                </a:gridCol>
                <a:gridCol w="1499720">
                  <a:extLst>
                    <a:ext uri="{9D8B030D-6E8A-4147-A177-3AD203B41FA5}">
                      <a16:colId xmlns="" xmlns:a16="http://schemas.microsoft.com/office/drawing/2014/main" val="20005"/>
                    </a:ext>
                  </a:extLst>
                </a:gridCol>
                <a:gridCol w="1231912">
                  <a:extLst>
                    <a:ext uri="{9D8B030D-6E8A-4147-A177-3AD203B41FA5}">
                      <a16:colId xmlns="" xmlns:a16="http://schemas.microsoft.com/office/drawing/2014/main" val="20006"/>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75401925"/>
              </p:ext>
            </p:extLst>
          </p:nvPr>
        </p:nvGraphicFramePr>
        <p:xfrm>
          <a:off x="497929" y="1706369"/>
          <a:ext cx="11504773" cy="4955686"/>
        </p:xfrm>
        <a:graphic>
          <a:graphicData uri="http://schemas.openxmlformats.org/drawingml/2006/table">
            <a:tbl>
              <a:tblPr/>
              <a:tblGrid>
                <a:gridCol w="565437">
                  <a:extLst>
                    <a:ext uri="{9D8B030D-6E8A-4147-A177-3AD203B41FA5}">
                      <a16:colId xmlns="" xmlns:a16="http://schemas.microsoft.com/office/drawing/2014/main" val="232975009"/>
                    </a:ext>
                  </a:extLst>
                </a:gridCol>
                <a:gridCol w="1691060">
                  <a:extLst>
                    <a:ext uri="{9D8B030D-6E8A-4147-A177-3AD203B41FA5}">
                      <a16:colId xmlns="" xmlns:a16="http://schemas.microsoft.com/office/drawing/2014/main" val="785303415"/>
                    </a:ext>
                  </a:extLst>
                </a:gridCol>
                <a:gridCol w="3588619">
                  <a:extLst>
                    <a:ext uri="{9D8B030D-6E8A-4147-A177-3AD203B41FA5}">
                      <a16:colId xmlns="" xmlns:a16="http://schemas.microsoft.com/office/drawing/2014/main" val="2413870011"/>
                    </a:ext>
                  </a:extLst>
                </a:gridCol>
                <a:gridCol w="1588989">
                  <a:extLst>
                    <a:ext uri="{9D8B030D-6E8A-4147-A177-3AD203B41FA5}">
                      <a16:colId xmlns="" xmlns:a16="http://schemas.microsoft.com/office/drawing/2014/main" val="1904706511"/>
                    </a:ext>
                  </a:extLst>
                </a:gridCol>
                <a:gridCol w="1339035">
                  <a:extLst>
                    <a:ext uri="{9D8B030D-6E8A-4147-A177-3AD203B41FA5}">
                      <a16:colId xmlns="" xmlns:a16="http://schemas.microsoft.com/office/drawing/2014/main" val="1261089464"/>
                    </a:ext>
                  </a:extLst>
                </a:gridCol>
                <a:gridCol w="1499720">
                  <a:extLst>
                    <a:ext uri="{9D8B030D-6E8A-4147-A177-3AD203B41FA5}">
                      <a16:colId xmlns="" xmlns:a16="http://schemas.microsoft.com/office/drawing/2014/main" val="3569328776"/>
                    </a:ext>
                  </a:extLst>
                </a:gridCol>
                <a:gridCol w="1231913">
                  <a:extLst>
                    <a:ext uri="{9D8B030D-6E8A-4147-A177-3AD203B41FA5}">
                      <a16:colId xmlns="" xmlns:a16="http://schemas.microsoft.com/office/drawing/2014/main" val="1379136875"/>
                    </a:ext>
                  </a:extLst>
                </a:gridCol>
              </a:tblGrid>
              <a:tr h="346248">
                <a:tc>
                  <a:txBody>
                    <a:bodyPr/>
                    <a:lstStyle/>
                    <a:p>
                      <a:pPr algn="ctr" fontAlgn="ctr"/>
                      <a:r>
                        <a:rPr lang="en-IN" sz="1400" b="0" i="0" u="none" strike="noStrike" dirty="0" smtClean="0">
                          <a:solidFill>
                            <a:srgbClr val="000000"/>
                          </a:solidFill>
                          <a:effectLst/>
                          <a:latin typeface="Calibri"/>
                        </a:rPr>
                        <a:t>35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Daithana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48,34,824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672374295"/>
                  </a:ext>
                </a:extLst>
              </a:tr>
              <a:tr h="346248">
                <a:tc>
                  <a:txBody>
                    <a:bodyPr/>
                    <a:lstStyle/>
                    <a:p>
                      <a:pPr algn="ctr" fontAlgn="ctr"/>
                      <a:r>
                        <a:rPr lang="en-IN" sz="1400" b="0" i="0" u="none" strike="noStrike" smtClean="0">
                          <a:solidFill>
                            <a:srgbClr val="000000"/>
                          </a:solidFill>
                          <a:effectLst/>
                          <a:latin typeface="Calibri"/>
                        </a:rPr>
                        <a:t>36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Ghaghardarwadi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Sanjeevani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1,37,77,906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732302081"/>
                  </a:ext>
                </a:extLst>
              </a:tr>
              <a:tr h="346248">
                <a:tc>
                  <a:txBody>
                    <a:bodyPr/>
                    <a:lstStyle/>
                    <a:p>
                      <a:pPr algn="ctr" fontAlgn="ctr"/>
                      <a:r>
                        <a:rPr lang="en-IN" sz="1400" b="0" i="0" u="none" strike="noStrike" smtClean="0">
                          <a:solidFill>
                            <a:srgbClr val="000000"/>
                          </a:solidFill>
                          <a:effectLst/>
                          <a:latin typeface="Calibri"/>
                        </a:rPr>
                        <a:t>37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Dahikalmba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Ramesh Madhavrao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1,38,02,011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7.49%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672868426"/>
                  </a:ext>
                </a:extLst>
              </a:tr>
              <a:tr h="346248">
                <a:tc>
                  <a:txBody>
                    <a:bodyPr/>
                    <a:lstStyle/>
                    <a:p>
                      <a:pPr algn="ctr" fontAlgn="ctr"/>
                      <a:r>
                        <a:rPr lang="en-IN" sz="1400" b="0" i="0" u="none" strike="noStrike" smtClean="0">
                          <a:solidFill>
                            <a:srgbClr val="000000"/>
                          </a:solidFill>
                          <a:effectLst/>
                          <a:latin typeface="Calibri"/>
                        </a:rPr>
                        <a:t>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Shirshi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G.G. Humbad Patil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1,15,19,269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58823137"/>
                  </a:ext>
                </a:extLst>
              </a:tr>
              <a:tr h="346248">
                <a:tc>
                  <a:txBody>
                    <a:bodyPr/>
                    <a:lstStyle/>
                    <a:p>
                      <a:pPr algn="ctr" fontAlgn="ctr"/>
                      <a:r>
                        <a:rPr lang="en-IN" sz="1400" b="0" i="0" u="none" strike="noStrike" smtClean="0">
                          <a:solidFill>
                            <a:srgbClr val="000000"/>
                          </a:solidFill>
                          <a:effectLst/>
                          <a:latin typeface="Calibri"/>
                        </a:rPr>
                        <a:t>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Pokharni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1,00,43,955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365865322"/>
                  </a:ext>
                </a:extLst>
              </a:tr>
              <a:tr h="346248">
                <a:tc>
                  <a:txBody>
                    <a:bodyPr/>
                    <a:lstStyle/>
                    <a:p>
                      <a:pPr algn="ctr" fontAlgn="ctr"/>
                      <a:r>
                        <a:rPr lang="en-IN" sz="1400" b="0" i="0" u="none" strike="noStrike" smtClean="0">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Narnali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Santosh K 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1,01,44,650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16623691"/>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Hadoli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85,01,248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265709391"/>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Kartala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Patil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1,13,98,884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17525817"/>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Harbal Pk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Sainath Jadhav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1,37,17,746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097610716"/>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Guntur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Yash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1,68,18,488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789831600"/>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Somthana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70,32,947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969378695"/>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Shriganwadi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Basveshwar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38,21,241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4216080532"/>
                  </a:ext>
                </a:extLst>
              </a:tr>
              <a:tr h="34624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1,47,22,533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439046834"/>
                  </a:ext>
                </a:extLst>
              </a:tr>
              <a:tr h="45446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Pimpalyachiwadi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Maheshwari Construction, (P.P) Narayanrao Khema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19,51,186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11316</TotalTime>
  <Words>4019</Words>
  <Application>Microsoft Office PowerPoint</Application>
  <PresentationFormat>Custom</PresentationFormat>
  <Paragraphs>2488</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District Overview</vt:lpstr>
      <vt:lpstr>District Overview</vt:lpstr>
      <vt:lpstr>Executive Summary Work in Progress Schemes</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CCSPL</cp:lastModifiedBy>
  <cp:revision>673</cp:revision>
  <dcterms:created xsi:type="dcterms:W3CDTF">2022-03-31T07:35:09Z</dcterms:created>
  <dcterms:modified xsi:type="dcterms:W3CDTF">2023-04-11T12:05:58Z</dcterms:modified>
</cp:coreProperties>
</file>